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</p:sldMasterIdLst>
  <p:notesMasterIdLst>
    <p:notesMasterId r:id="rId19"/>
  </p:notesMasterIdLst>
  <p:sldIdLst>
    <p:sldId id="256" r:id="rId2"/>
    <p:sldId id="305" r:id="rId3"/>
    <p:sldId id="307" r:id="rId4"/>
    <p:sldId id="308" r:id="rId5"/>
    <p:sldId id="309" r:id="rId6"/>
    <p:sldId id="310" r:id="rId7"/>
    <p:sldId id="315" r:id="rId8"/>
    <p:sldId id="311" r:id="rId9"/>
    <p:sldId id="317" r:id="rId10"/>
    <p:sldId id="316" r:id="rId11"/>
    <p:sldId id="320" r:id="rId12"/>
    <p:sldId id="321" r:id="rId13"/>
    <p:sldId id="318" r:id="rId14"/>
    <p:sldId id="322" r:id="rId15"/>
    <p:sldId id="323" r:id="rId16"/>
    <p:sldId id="304" r:id="rId17"/>
    <p:sldId id="267" r:id="rId18"/>
  </p:sldIdLst>
  <p:sldSz cx="13004800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navarretem@outlook.es" initials="e" lastIdx="3" clrIdx="0">
    <p:extLst>
      <p:ext uri="{19B8F6BF-5375-455C-9EA6-DF929625EA0E}">
        <p15:presenceInfo xmlns:p15="http://schemas.microsoft.com/office/powerpoint/2012/main" userId="38d552d33006c9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/>
    <p:restoredTop sz="94643"/>
  </p:normalViewPr>
  <p:slideViewPr>
    <p:cSldViewPr snapToGrid="0" snapToObjects="1">
      <p:cViewPr varScale="1">
        <p:scale>
          <a:sx n="55" d="100"/>
          <a:sy n="55" d="100"/>
        </p:scale>
        <p:origin x="149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4820F-945F-4C8B-BA4D-CD9C0B7DC458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780DE6B0-453D-4EDA-A5C5-89EEC87B5053}">
      <dgm:prSet phldrT="[Texto]"/>
      <dgm:spPr/>
      <dgm:t>
        <a:bodyPr/>
        <a:lstStyle/>
        <a:p>
          <a:r>
            <a:rPr lang="es-ES_tradnl" dirty="0"/>
            <a:t>Adherencia baja (0-6), </a:t>
          </a:r>
          <a:endParaRPr lang="es-ES" dirty="0"/>
        </a:p>
      </dgm:t>
    </dgm:pt>
    <dgm:pt modelId="{4BE87F27-9FED-4037-9773-8B6DC4ADE2BE}" type="parTrans" cxnId="{9EA37E26-BB18-4DE5-989B-95865817B797}">
      <dgm:prSet/>
      <dgm:spPr/>
      <dgm:t>
        <a:bodyPr/>
        <a:lstStyle/>
        <a:p>
          <a:endParaRPr lang="es-ES"/>
        </a:p>
      </dgm:t>
    </dgm:pt>
    <dgm:pt modelId="{45BBDEC4-10F8-4EEB-B0A1-471793091D9A}" type="sibTrans" cxnId="{9EA37E26-BB18-4DE5-989B-95865817B797}">
      <dgm:prSet/>
      <dgm:spPr/>
      <dgm:t>
        <a:bodyPr/>
        <a:lstStyle/>
        <a:p>
          <a:endParaRPr lang="es-ES"/>
        </a:p>
      </dgm:t>
    </dgm:pt>
    <dgm:pt modelId="{819BBFB0-6A39-4CD6-8CC4-D9E6FC6E6B1E}">
      <dgm:prSet phldrT="[Texto]"/>
      <dgm:spPr/>
      <dgm:t>
        <a:bodyPr/>
        <a:lstStyle/>
        <a:p>
          <a:r>
            <a:rPr lang="es-ES_tradnl" dirty="0"/>
            <a:t>Adherencia alta (10-12)</a:t>
          </a:r>
          <a:endParaRPr lang="es-ES" dirty="0"/>
        </a:p>
      </dgm:t>
    </dgm:pt>
    <dgm:pt modelId="{11A5BB11-3F0B-487A-89AB-DD6742FA19AE}" type="parTrans" cxnId="{16D25B00-0DF0-48FD-830D-74A12B695F29}">
      <dgm:prSet/>
      <dgm:spPr/>
      <dgm:t>
        <a:bodyPr/>
        <a:lstStyle/>
        <a:p>
          <a:endParaRPr lang="es-ES"/>
        </a:p>
      </dgm:t>
    </dgm:pt>
    <dgm:pt modelId="{BDC48888-B526-40A8-9FEB-26033F319A28}" type="sibTrans" cxnId="{16D25B00-0DF0-48FD-830D-74A12B695F29}">
      <dgm:prSet/>
      <dgm:spPr/>
      <dgm:t>
        <a:bodyPr/>
        <a:lstStyle/>
        <a:p>
          <a:endParaRPr lang="es-ES"/>
        </a:p>
      </dgm:t>
    </dgm:pt>
    <dgm:pt modelId="{1F8C97FB-4DC2-4BD4-9EF0-94BB170ED152}">
      <dgm:prSet/>
      <dgm:spPr/>
      <dgm:t>
        <a:bodyPr/>
        <a:lstStyle/>
        <a:p>
          <a:r>
            <a:rPr lang="es-ES_tradnl" dirty="0"/>
            <a:t>Adherencia media (7-9)</a:t>
          </a:r>
          <a:endParaRPr lang="es-ES" dirty="0"/>
        </a:p>
      </dgm:t>
    </dgm:pt>
    <dgm:pt modelId="{A82B2721-4AC6-4B22-A387-60E53B6B830A}" type="parTrans" cxnId="{04CA6E4C-2CC1-4344-90C0-0BCEAE6875B0}">
      <dgm:prSet/>
      <dgm:spPr/>
      <dgm:t>
        <a:bodyPr/>
        <a:lstStyle/>
        <a:p>
          <a:endParaRPr lang="es-ES"/>
        </a:p>
      </dgm:t>
    </dgm:pt>
    <dgm:pt modelId="{E8218DF7-5B9A-4324-BD57-0751C6C3FE93}" type="sibTrans" cxnId="{04CA6E4C-2CC1-4344-90C0-0BCEAE6875B0}">
      <dgm:prSet/>
      <dgm:spPr/>
      <dgm:t>
        <a:bodyPr/>
        <a:lstStyle/>
        <a:p>
          <a:endParaRPr lang="es-ES"/>
        </a:p>
      </dgm:t>
    </dgm:pt>
    <dgm:pt modelId="{AF14B7F6-E663-4466-8180-616E21E8D240}">
      <dgm:prSet phldrT="[Texto]"/>
      <dgm:spPr/>
      <dgm:t>
        <a:bodyPr/>
        <a:lstStyle/>
        <a:p>
          <a:r>
            <a:rPr lang="es-ES" dirty="0"/>
            <a:t>Adherencia por cada 2 puntos de incremento</a:t>
          </a:r>
        </a:p>
      </dgm:t>
    </dgm:pt>
    <dgm:pt modelId="{8D2BB1C7-BDDA-48EF-87FB-AAAE4217DD9F}" type="parTrans" cxnId="{B0374534-E21D-4545-8419-CCB620853CC6}">
      <dgm:prSet/>
      <dgm:spPr/>
      <dgm:t>
        <a:bodyPr/>
        <a:lstStyle/>
        <a:p>
          <a:endParaRPr lang="es-ES"/>
        </a:p>
      </dgm:t>
    </dgm:pt>
    <dgm:pt modelId="{42B411B4-83D9-434B-8A2F-DE5EA69810B3}" type="sibTrans" cxnId="{B0374534-E21D-4545-8419-CCB620853CC6}">
      <dgm:prSet/>
      <dgm:spPr/>
      <dgm:t>
        <a:bodyPr/>
        <a:lstStyle/>
        <a:p>
          <a:endParaRPr lang="es-ES"/>
        </a:p>
      </dgm:t>
    </dgm:pt>
    <dgm:pt modelId="{B8493AC2-654B-49EF-8A12-2DD33C22505B}" type="pres">
      <dgm:prSet presAssocID="{3184820F-945F-4C8B-BA4D-CD9C0B7DC458}" presName="linear" presStyleCnt="0">
        <dgm:presLayoutVars>
          <dgm:animLvl val="lvl"/>
          <dgm:resizeHandles val="exact"/>
        </dgm:presLayoutVars>
      </dgm:prSet>
      <dgm:spPr/>
    </dgm:pt>
    <dgm:pt modelId="{7D098127-AA9C-452E-896D-6753B3CFF3CE}" type="pres">
      <dgm:prSet presAssocID="{AF14B7F6-E663-4466-8180-616E21E8D24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190AAD-135A-47EC-A3FB-BEB8B17F0F95}" type="pres">
      <dgm:prSet presAssocID="{42B411B4-83D9-434B-8A2F-DE5EA69810B3}" presName="spacer" presStyleCnt="0"/>
      <dgm:spPr/>
    </dgm:pt>
    <dgm:pt modelId="{4FED56EC-3A64-4FAA-A2E6-F30109A5ABCC}" type="pres">
      <dgm:prSet presAssocID="{780DE6B0-453D-4EDA-A5C5-89EEC87B505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D790B85-429E-499A-92F9-A8B55CA862C7}" type="pres">
      <dgm:prSet presAssocID="{45BBDEC4-10F8-4EEB-B0A1-471793091D9A}" presName="spacer" presStyleCnt="0"/>
      <dgm:spPr/>
    </dgm:pt>
    <dgm:pt modelId="{A8527FE3-8B45-469A-A2BD-29F8A82F591B}" type="pres">
      <dgm:prSet presAssocID="{1F8C97FB-4DC2-4BD4-9EF0-94BB170ED15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8E4160B-2015-461F-9E49-A30BCA5F1C1F}" type="pres">
      <dgm:prSet presAssocID="{E8218DF7-5B9A-4324-BD57-0751C6C3FE93}" presName="spacer" presStyleCnt="0"/>
      <dgm:spPr/>
    </dgm:pt>
    <dgm:pt modelId="{4B984E29-FAA7-4850-A3D7-3B6B3D8101FD}" type="pres">
      <dgm:prSet presAssocID="{819BBFB0-6A39-4CD6-8CC4-D9E6FC6E6B1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6D25B00-0DF0-48FD-830D-74A12B695F29}" srcId="{3184820F-945F-4C8B-BA4D-CD9C0B7DC458}" destId="{819BBFB0-6A39-4CD6-8CC4-D9E6FC6E6B1E}" srcOrd="3" destOrd="0" parTransId="{11A5BB11-3F0B-487A-89AB-DD6742FA19AE}" sibTransId="{BDC48888-B526-40A8-9FEB-26033F319A28}"/>
    <dgm:cxn modelId="{747B4818-A586-48E6-95F5-DC653C95A342}" type="presOf" srcId="{AF14B7F6-E663-4466-8180-616E21E8D240}" destId="{7D098127-AA9C-452E-896D-6753B3CFF3CE}" srcOrd="0" destOrd="0" presId="urn:microsoft.com/office/officeart/2005/8/layout/vList2"/>
    <dgm:cxn modelId="{9EA37E26-BB18-4DE5-989B-95865817B797}" srcId="{3184820F-945F-4C8B-BA4D-CD9C0B7DC458}" destId="{780DE6B0-453D-4EDA-A5C5-89EEC87B5053}" srcOrd="1" destOrd="0" parTransId="{4BE87F27-9FED-4037-9773-8B6DC4ADE2BE}" sibTransId="{45BBDEC4-10F8-4EEB-B0A1-471793091D9A}"/>
    <dgm:cxn modelId="{B0374534-E21D-4545-8419-CCB620853CC6}" srcId="{3184820F-945F-4C8B-BA4D-CD9C0B7DC458}" destId="{AF14B7F6-E663-4466-8180-616E21E8D240}" srcOrd="0" destOrd="0" parTransId="{8D2BB1C7-BDDA-48EF-87FB-AAAE4217DD9F}" sibTransId="{42B411B4-83D9-434B-8A2F-DE5EA69810B3}"/>
    <dgm:cxn modelId="{D4F4E262-3A9D-4B02-91F0-12D6B25B66FE}" type="presOf" srcId="{819BBFB0-6A39-4CD6-8CC4-D9E6FC6E6B1E}" destId="{4B984E29-FAA7-4850-A3D7-3B6B3D8101FD}" srcOrd="0" destOrd="0" presId="urn:microsoft.com/office/officeart/2005/8/layout/vList2"/>
    <dgm:cxn modelId="{04CA6E4C-2CC1-4344-90C0-0BCEAE6875B0}" srcId="{3184820F-945F-4C8B-BA4D-CD9C0B7DC458}" destId="{1F8C97FB-4DC2-4BD4-9EF0-94BB170ED152}" srcOrd="2" destOrd="0" parTransId="{A82B2721-4AC6-4B22-A387-60E53B6B830A}" sibTransId="{E8218DF7-5B9A-4324-BD57-0751C6C3FE93}"/>
    <dgm:cxn modelId="{23A6F085-A76E-461C-B0E3-AD918E9288A0}" type="presOf" srcId="{3184820F-945F-4C8B-BA4D-CD9C0B7DC458}" destId="{B8493AC2-654B-49EF-8A12-2DD33C22505B}" srcOrd="0" destOrd="0" presId="urn:microsoft.com/office/officeart/2005/8/layout/vList2"/>
    <dgm:cxn modelId="{F4A401BB-5D28-464B-9261-33069603FBC8}" type="presOf" srcId="{1F8C97FB-4DC2-4BD4-9EF0-94BB170ED152}" destId="{A8527FE3-8B45-469A-A2BD-29F8A82F591B}" srcOrd="0" destOrd="0" presId="urn:microsoft.com/office/officeart/2005/8/layout/vList2"/>
    <dgm:cxn modelId="{1BC0C5DD-AD31-40D2-BA50-628505D94442}" type="presOf" srcId="{780DE6B0-453D-4EDA-A5C5-89EEC87B5053}" destId="{4FED56EC-3A64-4FAA-A2E6-F30109A5ABCC}" srcOrd="0" destOrd="0" presId="urn:microsoft.com/office/officeart/2005/8/layout/vList2"/>
    <dgm:cxn modelId="{F106902A-C624-40B3-AD8A-FCC3D553D613}" type="presParOf" srcId="{B8493AC2-654B-49EF-8A12-2DD33C22505B}" destId="{7D098127-AA9C-452E-896D-6753B3CFF3CE}" srcOrd="0" destOrd="0" presId="urn:microsoft.com/office/officeart/2005/8/layout/vList2"/>
    <dgm:cxn modelId="{E6F9C994-6F48-473C-939A-A74038E412B7}" type="presParOf" srcId="{B8493AC2-654B-49EF-8A12-2DD33C22505B}" destId="{7E190AAD-135A-47EC-A3FB-BEB8B17F0F95}" srcOrd="1" destOrd="0" presId="urn:microsoft.com/office/officeart/2005/8/layout/vList2"/>
    <dgm:cxn modelId="{EEA8AD7D-1AA3-4094-9D22-480EF5E7416E}" type="presParOf" srcId="{B8493AC2-654B-49EF-8A12-2DD33C22505B}" destId="{4FED56EC-3A64-4FAA-A2E6-F30109A5ABCC}" srcOrd="2" destOrd="0" presId="urn:microsoft.com/office/officeart/2005/8/layout/vList2"/>
    <dgm:cxn modelId="{60E35D50-F563-49EF-8E34-57B00D6F8BF8}" type="presParOf" srcId="{B8493AC2-654B-49EF-8A12-2DD33C22505B}" destId="{1D790B85-429E-499A-92F9-A8B55CA862C7}" srcOrd="3" destOrd="0" presId="urn:microsoft.com/office/officeart/2005/8/layout/vList2"/>
    <dgm:cxn modelId="{5E30E724-E0C9-42F8-B062-B0229F1C145D}" type="presParOf" srcId="{B8493AC2-654B-49EF-8A12-2DD33C22505B}" destId="{A8527FE3-8B45-469A-A2BD-29F8A82F591B}" srcOrd="4" destOrd="0" presId="urn:microsoft.com/office/officeart/2005/8/layout/vList2"/>
    <dgm:cxn modelId="{3013C5A0-205E-451F-8397-3C011FC44E25}" type="presParOf" srcId="{B8493AC2-654B-49EF-8A12-2DD33C22505B}" destId="{B8E4160B-2015-461F-9E49-A30BCA5F1C1F}" srcOrd="5" destOrd="0" presId="urn:microsoft.com/office/officeart/2005/8/layout/vList2"/>
    <dgm:cxn modelId="{44C53D47-7E5B-4E88-9984-2A058BA32B96}" type="presParOf" srcId="{B8493AC2-654B-49EF-8A12-2DD33C22505B}" destId="{4B984E29-FAA7-4850-A3D7-3B6B3D8101F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A8466F-0E5A-45B3-B8BB-A3E025632B1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73CF92A3-35AF-4E7F-8CAF-5697BF1FFBEB}">
      <dgm:prSet phldrT="[Texto]"/>
      <dgm:spPr/>
      <dgm:t>
        <a:bodyPr/>
        <a:lstStyle/>
        <a:p>
          <a:r>
            <a:rPr lang="es-ES" dirty="0"/>
            <a:t>Estudio transversal</a:t>
          </a:r>
        </a:p>
      </dgm:t>
    </dgm:pt>
    <dgm:pt modelId="{51C7EBEC-314D-4A9E-ACD2-A7077B069279}" type="parTrans" cxnId="{8883350A-F737-4AC7-BD16-67393850C348}">
      <dgm:prSet/>
      <dgm:spPr/>
      <dgm:t>
        <a:bodyPr/>
        <a:lstStyle/>
        <a:p>
          <a:endParaRPr lang="es-ES"/>
        </a:p>
      </dgm:t>
    </dgm:pt>
    <dgm:pt modelId="{B132ABDE-32F1-4F82-AC8B-AD76C519F074}" type="sibTrans" cxnId="{8883350A-F737-4AC7-BD16-67393850C348}">
      <dgm:prSet/>
      <dgm:spPr/>
      <dgm:t>
        <a:bodyPr/>
        <a:lstStyle/>
        <a:p>
          <a:endParaRPr lang="es-ES"/>
        </a:p>
      </dgm:t>
    </dgm:pt>
    <dgm:pt modelId="{9DCE2B53-DC5C-4B2D-BC64-7518A5E938E2}">
      <dgm:prSet phldrT="[Texto]"/>
      <dgm:spPr/>
      <dgm:t>
        <a:bodyPr/>
        <a:lstStyle/>
        <a:p>
          <a:r>
            <a:rPr lang="es-ES" dirty="0" err="1"/>
            <a:t>Odds</a:t>
          </a:r>
          <a:r>
            <a:rPr lang="es-ES" dirty="0"/>
            <a:t> Ratio</a:t>
          </a:r>
        </a:p>
      </dgm:t>
    </dgm:pt>
    <dgm:pt modelId="{8C4F0CFE-F7A3-451A-AF41-B3AD963C6BF2}" type="parTrans" cxnId="{096DCBC0-E24B-4F29-938B-1C9873B6FE93}">
      <dgm:prSet/>
      <dgm:spPr/>
      <dgm:t>
        <a:bodyPr/>
        <a:lstStyle/>
        <a:p>
          <a:endParaRPr lang="es-ES"/>
        </a:p>
      </dgm:t>
    </dgm:pt>
    <dgm:pt modelId="{8F7187A2-7C84-4485-8471-3B9FAD8D75B3}" type="sibTrans" cxnId="{096DCBC0-E24B-4F29-938B-1C9873B6FE93}">
      <dgm:prSet/>
      <dgm:spPr/>
      <dgm:t>
        <a:bodyPr/>
        <a:lstStyle/>
        <a:p>
          <a:endParaRPr lang="es-ES"/>
        </a:p>
      </dgm:t>
    </dgm:pt>
    <dgm:pt modelId="{BC3AE59D-6D7D-4235-BD71-5D80D1E38281}">
      <dgm:prSet phldrT="[Texto]"/>
      <dgm:spPr/>
      <dgm:t>
        <a:bodyPr/>
        <a:lstStyle/>
        <a:p>
          <a:r>
            <a:rPr lang="es-ES" dirty="0"/>
            <a:t>Razón de Prevalencias</a:t>
          </a:r>
        </a:p>
      </dgm:t>
    </dgm:pt>
    <dgm:pt modelId="{43577C25-71B5-43F0-B85E-24CE12B55454}" type="parTrans" cxnId="{9E7DC09A-794A-4DE0-8D9D-32A73B5AE7BD}">
      <dgm:prSet/>
      <dgm:spPr/>
      <dgm:t>
        <a:bodyPr/>
        <a:lstStyle/>
        <a:p>
          <a:endParaRPr lang="es-ES"/>
        </a:p>
      </dgm:t>
    </dgm:pt>
    <dgm:pt modelId="{3C76041C-FDF6-4D31-9161-21213018754C}" type="sibTrans" cxnId="{9E7DC09A-794A-4DE0-8D9D-32A73B5AE7BD}">
      <dgm:prSet/>
      <dgm:spPr/>
      <dgm:t>
        <a:bodyPr/>
        <a:lstStyle/>
        <a:p>
          <a:endParaRPr lang="es-ES"/>
        </a:p>
      </dgm:t>
    </dgm:pt>
    <dgm:pt modelId="{4871AD90-D724-4A20-BA6B-0E4BBC8F27AD}">
      <dgm:prSet phldrT="[Texto]"/>
      <dgm:spPr/>
      <dgm:t>
        <a:bodyPr/>
        <a:lstStyle/>
        <a:p>
          <a:r>
            <a:rPr lang="es-ES" dirty="0"/>
            <a:t>Asociación entre alteración del PS y dieta Mediterránea</a:t>
          </a:r>
        </a:p>
      </dgm:t>
    </dgm:pt>
    <dgm:pt modelId="{BF41B295-24BA-4357-897F-34A0361E1545}" type="parTrans" cxnId="{C39D870C-9700-40E9-9661-547DA477D80B}">
      <dgm:prSet/>
      <dgm:spPr/>
      <dgm:t>
        <a:bodyPr/>
        <a:lstStyle/>
        <a:p>
          <a:endParaRPr lang="es-ES"/>
        </a:p>
      </dgm:t>
    </dgm:pt>
    <dgm:pt modelId="{ED5E5C57-4326-4BF0-ACFF-2E3CBF2654F5}" type="sibTrans" cxnId="{C39D870C-9700-40E9-9661-547DA477D80B}">
      <dgm:prSet/>
      <dgm:spPr/>
      <dgm:t>
        <a:bodyPr/>
        <a:lstStyle/>
        <a:p>
          <a:endParaRPr lang="es-ES"/>
        </a:p>
      </dgm:t>
    </dgm:pt>
    <dgm:pt modelId="{D7706B88-5A45-4637-8F92-140CB835600F}" type="pres">
      <dgm:prSet presAssocID="{B8A8466F-0E5A-45B3-B8BB-A3E025632B1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A836C4-E6BE-4AF6-AC70-5AB6EF4CDACF}" type="pres">
      <dgm:prSet presAssocID="{73CF92A3-35AF-4E7F-8CAF-5697BF1FFBEB}" presName="root1" presStyleCnt="0"/>
      <dgm:spPr/>
    </dgm:pt>
    <dgm:pt modelId="{BA94FBFF-BA64-435B-B603-C4C480F9EAAD}" type="pres">
      <dgm:prSet presAssocID="{73CF92A3-35AF-4E7F-8CAF-5697BF1FFBEB}" presName="LevelOneTextNode" presStyleLbl="node0" presStyleIdx="0" presStyleCnt="2">
        <dgm:presLayoutVars>
          <dgm:chPref val="3"/>
        </dgm:presLayoutVars>
      </dgm:prSet>
      <dgm:spPr/>
    </dgm:pt>
    <dgm:pt modelId="{4B1F96D4-F9E0-4CC6-821D-547BE4BEB5C9}" type="pres">
      <dgm:prSet presAssocID="{73CF92A3-35AF-4E7F-8CAF-5697BF1FFBEB}" presName="level2hierChild" presStyleCnt="0"/>
      <dgm:spPr/>
    </dgm:pt>
    <dgm:pt modelId="{F457EB8E-FD96-46A7-8417-A248E3051342}" type="pres">
      <dgm:prSet presAssocID="{4871AD90-D724-4A20-BA6B-0E4BBC8F27AD}" presName="root1" presStyleCnt="0"/>
      <dgm:spPr/>
    </dgm:pt>
    <dgm:pt modelId="{FE91873F-41DF-49D9-A9DE-8DCF8EA63031}" type="pres">
      <dgm:prSet presAssocID="{4871AD90-D724-4A20-BA6B-0E4BBC8F27AD}" presName="LevelOneTextNode" presStyleLbl="node0" presStyleIdx="1" presStyleCnt="2">
        <dgm:presLayoutVars>
          <dgm:chPref val="3"/>
        </dgm:presLayoutVars>
      </dgm:prSet>
      <dgm:spPr/>
    </dgm:pt>
    <dgm:pt modelId="{89012F08-96B5-452D-B970-3EFD85E0C225}" type="pres">
      <dgm:prSet presAssocID="{4871AD90-D724-4A20-BA6B-0E4BBC8F27AD}" presName="level2hierChild" presStyleCnt="0"/>
      <dgm:spPr/>
    </dgm:pt>
    <dgm:pt modelId="{8576BBAA-E040-4C1D-80C5-9C44C0F46BB1}" type="pres">
      <dgm:prSet presAssocID="{8C4F0CFE-F7A3-451A-AF41-B3AD963C6BF2}" presName="conn2-1" presStyleLbl="parChTrans1D2" presStyleIdx="0" presStyleCnt="2"/>
      <dgm:spPr/>
    </dgm:pt>
    <dgm:pt modelId="{14439F5B-577B-4D2A-AB4A-0E23E535B87E}" type="pres">
      <dgm:prSet presAssocID="{8C4F0CFE-F7A3-451A-AF41-B3AD963C6BF2}" presName="connTx" presStyleLbl="parChTrans1D2" presStyleIdx="0" presStyleCnt="2"/>
      <dgm:spPr/>
    </dgm:pt>
    <dgm:pt modelId="{5E4151D7-45CB-43BA-B45B-D9E7ECB6C0A2}" type="pres">
      <dgm:prSet presAssocID="{9DCE2B53-DC5C-4B2D-BC64-7518A5E938E2}" presName="root2" presStyleCnt="0"/>
      <dgm:spPr/>
    </dgm:pt>
    <dgm:pt modelId="{D805637E-2B39-4783-AD32-AB5BAF631D56}" type="pres">
      <dgm:prSet presAssocID="{9DCE2B53-DC5C-4B2D-BC64-7518A5E938E2}" presName="LevelTwoTextNode" presStyleLbl="node2" presStyleIdx="0" presStyleCnt="2">
        <dgm:presLayoutVars>
          <dgm:chPref val="3"/>
        </dgm:presLayoutVars>
      </dgm:prSet>
      <dgm:spPr/>
    </dgm:pt>
    <dgm:pt modelId="{FC35A892-4896-4012-98FA-85CFF8E71477}" type="pres">
      <dgm:prSet presAssocID="{9DCE2B53-DC5C-4B2D-BC64-7518A5E938E2}" presName="level3hierChild" presStyleCnt="0"/>
      <dgm:spPr/>
    </dgm:pt>
    <dgm:pt modelId="{77905E82-8020-45DF-A14F-04927559D5FD}" type="pres">
      <dgm:prSet presAssocID="{43577C25-71B5-43F0-B85E-24CE12B55454}" presName="conn2-1" presStyleLbl="parChTrans1D2" presStyleIdx="1" presStyleCnt="2"/>
      <dgm:spPr/>
    </dgm:pt>
    <dgm:pt modelId="{D45BE857-F68F-4BE6-9F05-984D72BC7FD9}" type="pres">
      <dgm:prSet presAssocID="{43577C25-71B5-43F0-B85E-24CE12B55454}" presName="connTx" presStyleLbl="parChTrans1D2" presStyleIdx="1" presStyleCnt="2"/>
      <dgm:spPr/>
    </dgm:pt>
    <dgm:pt modelId="{63DFF776-8996-420C-BB49-51521E9E9BEC}" type="pres">
      <dgm:prSet presAssocID="{BC3AE59D-6D7D-4235-BD71-5D80D1E38281}" presName="root2" presStyleCnt="0"/>
      <dgm:spPr/>
    </dgm:pt>
    <dgm:pt modelId="{90502631-9D8F-4DC5-A86E-C97AE0D29621}" type="pres">
      <dgm:prSet presAssocID="{BC3AE59D-6D7D-4235-BD71-5D80D1E38281}" presName="LevelTwoTextNode" presStyleLbl="node2" presStyleIdx="1" presStyleCnt="2">
        <dgm:presLayoutVars>
          <dgm:chPref val="3"/>
        </dgm:presLayoutVars>
      </dgm:prSet>
      <dgm:spPr/>
    </dgm:pt>
    <dgm:pt modelId="{7E7DCE39-973E-486E-918D-479CFCD4D82E}" type="pres">
      <dgm:prSet presAssocID="{BC3AE59D-6D7D-4235-BD71-5D80D1E38281}" presName="level3hierChild" presStyleCnt="0"/>
      <dgm:spPr/>
    </dgm:pt>
  </dgm:ptLst>
  <dgm:cxnLst>
    <dgm:cxn modelId="{8883350A-F737-4AC7-BD16-67393850C348}" srcId="{B8A8466F-0E5A-45B3-B8BB-A3E025632B16}" destId="{73CF92A3-35AF-4E7F-8CAF-5697BF1FFBEB}" srcOrd="0" destOrd="0" parTransId="{51C7EBEC-314D-4A9E-ACD2-A7077B069279}" sibTransId="{B132ABDE-32F1-4F82-AC8B-AD76C519F074}"/>
    <dgm:cxn modelId="{C39D870C-9700-40E9-9661-547DA477D80B}" srcId="{B8A8466F-0E5A-45B3-B8BB-A3E025632B16}" destId="{4871AD90-D724-4A20-BA6B-0E4BBC8F27AD}" srcOrd="1" destOrd="0" parTransId="{BF41B295-24BA-4357-897F-34A0361E1545}" sibTransId="{ED5E5C57-4326-4BF0-ACFF-2E3CBF2654F5}"/>
    <dgm:cxn modelId="{CE68312F-CF01-4FF5-A538-A9CF93ADF495}" type="presOf" srcId="{43577C25-71B5-43F0-B85E-24CE12B55454}" destId="{D45BE857-F68F-4BE6-9F05-984D72BC7FD9}" srcOrd="1" destOrd="0" presId="urn:microsoft.com/office/officeart/2005/8/layout/hierarchy2"/>
    <dgm:cxn modelId="{C090EC60-5D56-4FEE-B1AA-6B8F13FDEF1A}" type="presOf" srcId="{8C4F0CFE-F7A3-451A-AF41-B3AD963C6BF2}" destId="{8576BBAA-E040-4C1D-80C5-9C44C0F46BB1}" srcOrd="0" destOrd="0" presId="urn:microsoft.com/office/officeart/2005/8/layout/hierarchy2"/>
    <dgm:cxn modelId="{6E4BE950-DF10-46B9-95D0-945C883DD7A0}" type="presOf" srcId="{43577C25-71B5-43F0-B85E-24CE12B55454}" destId="{77905E82-8020-45DF-A14F-04927559D5FD}" srcOrd="0" destOrd="0" presId="urn:microsoft.com/office/officeart/2005/8/layout/hierarchy2"/>
    <dgm:cxn modelId="{11902957-1EEB-4619-A0BD-727E58760766}" type="presOf" srcId="{B8A8466F-0E5A-45B3-B8BB-A3E025632B16}" destId="{D7706B88-5A45-4637-8F92-140CB835600F}" srcOrd="0" destOrd="0" presId="urn:microsoft.com/office/officeart/2005/8/layout/hierarchy2"/>
    <dgm:cxn modelId="{637CBA59-36A4-4839-929E-83C0DFFBD11F}" type="presOf" srcId="{73CF92A3-35AF-4E7F-8CAF-5697BF1FFBEB}" destId="{BA94FBFF-BA64-435B-B603-C4C480F9EAAD}" srcOrd="0" destOrd="0" presId="urn:microsoft.com/office/officeart/2005/8/layout/hierarchy2"/>
    <dgm:cxn modelId="{9E7DC09A-794A-4DE0-8D9D-32A73B5AE7BD}" srcId="{4871AD90-D724-4A20-BA6B-0E4BBC8F27AD}" destId="{BC3AE59D-6D7D-4235-BD71-5D80D1E38281}" srcOrd="1" destOrd="0" parTransId="{43577C25-71B5-43F0-B85E-24CE12B55454}" sibTransId="{3C76041C-FDF6-4D31-9161-21213018754C}"/>
    <dgm:cxn modelId="{C6FE059D-79AC-487A-87B7-5E24C502771D}" type="presOf" srcId="{9DCE2B53-DC5C-4B2D-BC64-7518A5E938E2}" destId="{D805637E-2B39-4783-AD32-AB5BAF631D56}" srcOrd="0" destOrd="0" presId="urn:microsoft.com/office/officeart/2005/8/layout/hierarchy2"/>
    <dgm:cxn modelId="{4C0F8DA5-D282-43BC-B313-6778AD068FD1}" type="presOf" srcId="{4871AD90-D724-4A20-BA6B-0E4BBC8F27AD}" destId="{FE91873F-41DF-49D9-A9DE-8DCF8EA63031}" srcOrd="0" destOrd="0" presId="urn:microsoft.com/office/officeart/2005/8/layout/hierarchy2"/>
    <dgm:cxn modelId="{096DCBC0-E24B-4F29-938B-1C9873B6FE93}" srcId="{4871AD90-D724-4A20-BA6B-0E4BBC8F27AD}" destId="{9DCE2B53-DC5C-4B2D-BC64-7518A5E938E2}" srcOrd="0" destOrd="0" parTransId="{8C4F0CFE-F7A3-451A-AF41-B3AD963C6BF2}" sibTransId="{8F7187A2-7C84-4485-8471-3B9FAD8D75B3}"/>
    <dgm:cxn modelId="{80CDA5CA-C02D-4649-9311-733DFF77EE0E}" type="presOf" srcId="{8C4F0CFE-F7A3-451A-AF41-B3AD963C6BF2}" destId="{14439F5B-577B-4D2A-AB4A-0E23E535B87E}" srcOrd="1" destOrd="0" presId="urn:microsoft.com/office/officeart/2005/8/layout/hierarchy2"/>
    <dgm:cxn modelId="{AA598AD1-088A-4D53-9441-1AC1254C3C90}" type="presOf" srcId="{BC3AE59D-6D7D-4235-BD71-5D80D1E38281}" destId="{90502631-9D8F-4DC5-A86E-C97AE0D29621}" srcOrd="0" destOrd="0" presId="urn:microsoft.com/office/officeart/2005/8/layout/hierarchy2"/>
    <dgm:cxn modelId="{9FC71164-9110-46E5-AACB-76275546CC04}" type="presParOf" srcId="{D7706B88-5A45-4637-8F92-140CB835600F}" destId="{C0A836C4-E6BE-4AF6-AC70-5AB6EF4CDACF}" srcOrd="0" destOrd="0" presId="urn:microsoft.com/office/officeart/2005/8/layout/hierarchy2"/>
    <dgm:cxn modelId="{9886A998-6AE1-4D1D-A8CE-FC2A2DFE45C3}" type="presParOf" srcId="{C0A836C4-E6BE-4AF6-AC70-5AB6EF4CDACF}" destId="{BA94FBFF-BA64-435B-B603-C4C480F9EAAD}" srcOrd="0" destOrd="0" presId="urn:microsoft.com/office/officeart/2005/8/layout/hierarchy2"/>
    <dgm:cxn modelId="{CAF14DAA-EF4F-42BC-B3D0-F8C81E827881}" type="presParOf" srcId="{C0A836C4-E6BE-4AF6-AC70-5AB6EF4CDACF}" destId="{4B1F96D4-F9E0-4CC6-821D-547BE4BEB5C9}" srcOrd="1" destOrd="0" presId="urn:microsoft.com/office/officeart/2005/8/layout/hierarchy2"/>
    <dgm:cxn modelId="{701CB5A4-CFDB-434A-A404-3108E0B0A2C2}" type="presParOf" srcId="{D7706B88-5A45-4637-8F92-140CB835600F}" destId="{F457EB8E-FD96-46A7-8417-A248E3051342}" srcOrd="1" destOrd="0" presId="urn:microsoft.com/office/officeart/2005/8/layout/hierarchy2"/>
    <dgm:cxn modelId="{619E6B5E-4E6D-4411-A429-D4F9538E5BD4}" type="presParOf" srcId="{F457EB8E-FD96-46A7-8417-A248E3051342}" destId="{FE91873F-41DF-49D9-A9DE-8DCF8EA63031}" srcOrd="0" destOrd="0" presId="urn:microsoft.com/office/officeart/2005/8/layout/hierarchy2"/>
    <dgm:cxn modelId="{89C9D622-1F4F-4DCD-ADF4-562C97ABEBE0}" type="presParOf" srcId="{F457EB8E-FD96-46A7-8417-A248E3051342}" destId="{89012F08-96B5-452D-B970-3EFD85E0C225}" srcOrd="1" destOrd="0" presId="urn:microsoft.com/office/officeart/2005/8/layout/hierarchy2"/>
    <dgm:cxn modelId="{8A9C3C63-7593-4C59-9E3C-DA350CD56AC9}" type="presParOf" srcId="{89012F08-96B5-452D-B970-3EFD85E0C225}" destId="{8576BBAA-E040-4C1D-80C5-9C44C0F46BB1}" srcOrd="0" destOrd="0" presId="urn:microsoft.com/office/officeart/2005/8/layout/hierarchy2"/>
    <dgm:cxn modelId="{7AD4A6BD-7D95-4043-B822-A919C5D68969}" type="presParOf" srcId="{8576BBAA-E040-4C1D-80C5-9C44C0F46BB1}" destId="{14439F5B-577B-4D2A-AB4A-0E23E535B87E}" srcOrd="0" destOrd="0" presId="urn:microsoft.com/office/officeart/2005/8/layout/hierarchy2"/>
    <dgm:cxn modelId="{D46CE9D1-6FAF-4ADD-903A-5AE7EF7E535D}" type="presParOf" srcId="{89012F08-96B5-452D-B970-3EFD85E0C225}" destId="{5E4151D7-45CB-43BA-B45B-D9E7ECB6C0A2}" srcOrd="1" destOrd="0" presId="urn:microsoft.com/office/officeart/2005/8/layout/hierarchy2"/>
    <dgm:cxn modelId="{7545A521-DA86-4A13-AC88-E1CD84BBC6CF}" type="presParOf" srcId="{5E4151D7-45CB-43BA-B45B-D9E7ECB6C0A2}" destId="{D805637E-2B39-4783-AD32-AB5BAF631D56}" srcOrd="0" destOrd="0" presId="urn:microsoft.com/office/officeart/2005/8/layout/hierarchy2"/>
    <dgm:cxn modelId="{B06353A7-61AE-484B-B586-8BD1E0069C19}" type="presParOf" srcId="{5E4151D7-45CB-43BA-B45B-D9E7ECB6C0A2}" destId="{FC35A892-4896-4012-98FA-85CFF8E71477}" srcOrd="1" destOrd="0" presId="urn:microsoft.com/office/officeart/2005/8/layout/hierarchy2"/>
    <dgm:cxn modelId="{4805C0E3-6891-4825-A31E-94CB37538518}" type="presParOf" srcId="{89012F08-96B5-452D-B970-3EFD85E0C225}" destId="{77905E82-8020-45DF-A14F-04927559D5FD}" srcOrd="2" destOrd="0" presId="urn:microsoft.com/office/officeart/2005/8/layout/hierarchy2"/>
    <dgm:cxn modelId="{517405B8-4DC4-4DF5-94D6-F181CE4C237B}" type="presParOf" srcId="{77905E82-8020-45DF-A14F-04927559D5FD}" destId="{D45BE857-F68F-4BE6-9F05-984D72BC7FD9}" srcOrd="0" destOrd="0" presId="urn:microsoft.com/office/officeart/2005/8/layout/hierarchy2"/>
    <dgm:cxn modelId="{88F365CE-2E6B-4502-9065-F983EC2B4358}" type="presParOf" srcId="{89012F08-96B5-452D-B970-3EFD85E0C225}" destId="{63DFF776-8996-420C-BB49-51521E9E9BEC}" srcOrd="3" destOrd="0" presId="urn:microsoft.com/office/officeart/2005/8/layout/hierarchy2"/>
    <dgm:cxn modelId="{F5425DD4-7725-49D9-9B03-5732096DCF65}" type="presParOf" srcId="{63DFF776-8996-420C-BB49-51521E9E9BEC}" destId="{90502631-9D8F-4DC5-A86E-C97AE0D29621}" srcOrd="0" destOrd="0" presId="urn:microsoft.com/office/officeart/2005/8/layout/hierarchy2"/>
    <dgm:cxn modelId="{6D85A49D-D1CD-4122-9DFC-3F2E1BC7689A}" type="presParOf" srcId="{63DFF776-8996-420C-BB49-51521E9E9BEC}" destId="{7E7DCE39-973E-486E-918D-479CFCD4D82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A8466F-0E5A-45B3-B8BB-A3E025632B16}" type="doc">
      <dgm:prSet loTypeId="urn:microsoft.com/office/officeart/2005/8/layout/hierarchy4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9DCE2B53-DC5C-4B2D-BC64-7518A5E938E2}">
      <dgm:prSet phldrT="[Texto]"/>
      <dgm:spPr/>
      <dgm:t>
        <a:bodyPr/>
        <a:lstStyle/>
        <a:p>
          <a:r>
            <a:rPr lang="es-ES" dirty="0" err="1"/>
            <a:t>Odds</a:t>
          </a:r>
          <a:r>
            <a:rPr lang="es-ES" dirty="0"/>
            <a:t> Ratio</a:t>
          </a:r>
        </a:p>
      </dgm:t>
    </dgm:pt>
    <dgm:pt modelId="{8C4F0CFE-F7A3-451A-AF41-B3AD963C6BF2}" type="parTrans" cxnId="{096DCBC0-E24B-4F29-938B-1C9873B6FE93}">
      <dgm:prSet/>
      <dgm:spPr/>
      <dgm:t>
        <a:bodyPr/>
        <a:lstStyle/>
        <a:p>
          <a:endParaRPr lang="es-ES"/>
        </a:p>
      </dgm:t>
    </dgm:pt>
    <dgm:pt modelId="{8F7187A2-7C84-4485-8471-3B9FAD8D75B3}" type="sibTrans" cxnId="{096DCBC0-E24B-4F29-938B-1C9873B6FE93}">
      <dgm:prSet/>
      <dgm:spPr/>
      <dgm:t>
        <a:bodyPr/>
        <a:lstStyle/>
        <a:p>
          <a:endParaRPr lang="es-ES"/>
        </a:p>
      </dgm:t>
    </dgm:pt>
    <dgm:pt modelId="{BC3AE59D-6D7D-4235-BD71-5D80D1E38281}">
      <dgm:prSet phldrT="[Texto]"/>
      <dgm:spPr/>
      <dgm:t>
        <a:bodyPr/>
        <a:lstStyle/>
        <a:p>
          <a:r>
            <a:rPr lang="es-ES" dirty="0"/>
            <a:t>Razón de Prevalencias</a:t>
          </a:r>
        </a:p>
      </dgm:t>
    </dgm:pt>
    <dgm:pt modelId="{43577C25-71B5-43F0-B85E-24CE12B55454}" type="parTrans" cxnId="{9E7DC09A-794A-4DE0-8D9D-32A73B5AE7BD}">
      <dgm:prSet/>
      <dgm:spPr/>
      <dgm:t>
        <a:bodyPr/>
        <a:lstStyle/>
        <a:p>
          <a:endParaRPr lang="es-ES"/>
        </a:p>
      </dgm:t>
    </dgm:pt>
    <dgm:pt modelId="{3C76041C-FDF6-4D31-9161-21213018754C}" type="sibTrans" cxnId="{9E7DC09A-794A-4DE0-8D9D-32A73B5AE7BD}">
      <dgm:prSet/>
      <dgm:spPr/>
      <dgm:t>
        <a:bodyPr/>
        <a:lstStyle/>
        <a:p>
          <a:endParaRPr lang="es-ES"/>
        </a:p>
      </dgm:t>
    </dgm:pt>
    <dgm:pt modelId="{F88A990A-01D4-4141-A477-619911231840}">
      <dgm:prSet phldrT="[Texto]"/>
      <dgm:spPr/>
      <dgm:t>
        <a:bodyPr/>
        <a:lstStyle/>
        <a:p>
          <a:r>
            <a:rPr lang="es-ES" dirty="0"/>
            <a:t>Regresión logística binomial</a:t>
          </a:r>
        </a:p>
      </dgm:t>
    </dgm:pt>
    <dgm:pt modelId="{3A07C82C-EAFC-4ADB-835E-9D60FD46360A}" type="parTrans" cxnId="{80CF0B8B-287E-417E-ABE6-7443FD093F19}">
      <dgm:prSet/>
      <dgm:spPr/>
      <dgm:t>
        <a:bodyPr/>
        <a:lstStyle/>
        <a:p>
          <a:endParaRPr lang="es-ES"/>
        </a:p>
      </dgm:t>
    </dgm:pt>
    <dgm:pt modelId="{3B23E32D-AA2A-40D4-825B-72302241DB26}" type="sibTrans" cxnId="{80CF0B8B-287E-417E-ABE6-7443FD093F19}">
      <dgm:prSet/>
      <dgm:spPr/>
      <dgm:t>
        <a:bodyPr/>
        <a:lstStyle/>
        <a:p>
          <a:endParaRPr lang="es-ES"/>
        </a:p>
      </dgm:t>
    </dgm:pt>
    <dgm:pt modelId="{0CEB0858-7935-4773-88CC-F5DE801CAD2D}">
      <dgm:prSet phldrT="[Texto]"/>
      <dgm:spPr/>
      <dgm:t>
        <a:bodyPr/>
        <a:lstStyle/>
        <a:p>
          <a:r>
            <a:rPr lang="es-ES" dirty="0"/>
            <a:t>Regresión log-binomial</a:t>
          </a:r>
        </a:p>
      </dgm:t>
    </dgm:pt>
    <dgm:pt modelId="{5DE66913-0BE9-4956-96E2-ACDCAEC83F3F}" type="parTrans" cxnId="{FFB18674-5897-44E9-ABB9-02A6D5E013F0}">
      <dgm:prSet/>
      <dgm:spPr/>
      <dgm:t>
        <a:bodyPr/>
        <a:lstStyle/>
        <a:p>
          <a:endParaRPr lang="es-ES"/>
        </a:p>
      </dgm:t>
    </dgm:pt>
    <dgm:pt modelId="{9246CCA0-3435-41A6-8BAA-A0D678A014B3}" type="sibTrans" cxnId="{FFB18674-5897-44E9-ABB9-02A6D5E013F0}">
      <dgm:prSet/>
      <dgm:spPr/>
      <dgm:t>
        <a:bodyPr/>
        <a:lstStyle/>
        <a:p>
          <a:endParaRPr lang="es-ES"/>
        </a:p>
      </dgm:t>
    </dgm:pt>
    <dgm:pt modelId="{5648C8F6-7BAB-4EF1-BE25-F329E678C522}">
      <dgm:prSet phldrT="[Texto]"/>
      <dgm:spPr/>
      <dgm:t>
        <a:bodyPr/>
        <a:lstStyle/>
        <a:p>
          <a:r>
            <a:rPr lang="es-ES" dirty="0"/>
            <a:t>No converge</a:t>
          </a:r>
        </a:p>
        <a:p>
          <a:r>
            <a:rPr lang="es-ES" dirty="0"/>
            <a:t>variables independientes  continuas</a:t>
          </a:r>
        </a:p>
      </dgm:t>
    </dgm:pt>
    <dgm:pt modelId="{2070DC45-A27C-45D6-8771-D1A1E3F692F5}" type="parTrans" cxnId="{34B854D0-6C65-4661-BDE1-875333CA3061}">
      <dgm:prSet/>
      <dgm:spPr/>
      <dgm:t>
        <a:bodyPr/>
        <a:lstStyle/>
        <a:p>
          <a:endParaRPr lang="es-ES"/>
        </a:p>
      </dgm:t>
    </dgm:pt>
    <dgm:pt modelId="{C2193E80-6640-4AA4-B03E-CB60499D55EF}" type="sibTrans" cxnId="{34B854D0-6C65-4661-BDE1-875333CA3061}">
      <dgm:prSet/>
      <dgm:spPr/>
      <dgm:t>
        <a:bodyPr/>
        <a:lstStyle/>
        <a:p>
          <a:endParaRPr lang="es-ES"/>
        </a:p>
      </dgm:t>
    </dgm:pt>
    <dgm:pt modelId="{7E817C97-E293-4A39-8EEA-842A21DB0864}">
      <dgm:prSet/>
      <dgm:spPr/>
      <dgm:t>
        <a:bodyPr/>
        <a:lstStyle/>
        <a:p>
          <a:r>
            <a:rPr lang="en-US" dirty="0"/>
            <a:t>Poisson regression models with robust variance, based on </a:t>
          </a:r>
          <a:r>
            <a:rPr lang="es-ES" dirty="0" err="1"/>
            <a:t>the</a:t>
          </a:r>
          <a:r>
            <a:rPr lang="es-ES" dirty="0"/>
            <a:t> Huber </a:t>
          </a:r>
          <a:r>
            <a:rPr lang="es-ES" dirty="0" err="1"/>
            <a:t>sandwich</a:t>
          </a:r>
          <a:r>
            <a:rPr lang="es-ES" dirty="0"/>
            <a:t> </a:t>
          </a:r>
          <a:r>
            <a:rPr lang="es-ES" dirty="0" err="1"/>
            <a:t>estimate</a:t>
          </a:r>
          <a:r>
            <a:rPr lang="es-ES" dirty="0"/>
            <a:t>,</a:t>
          </a:r>
        </a:p>
      </dgm:t>
    </dgm:pt>
    <dgm:pt modelId="{32F0E9FE-9AAC-41CB-8BC0-C239B886859B}" type="parTrans" cxnId="{7E1D6AA9-F28D-405A-89B9-DAF661639EDB}">
      <dgm:prSet/>
      <dgm:spPr/>
      <dgm:t>
        <a:bodyPr/>
        <a:lstStyle/>
        <a:p>
          <a:endParaRPr lang="es-ES"/>
        </a:p>
      </dgm:t>
    </dgm:pt>
    <dgm:pt modelId="{E1D698B2-3F04-4A54-8150-29D3E4DA4CF7}" type="sibTrans" cxnId="{7E1D6AA9-F28D-405A-89B9-DAF661639EDB}">
      <dgm:prSet/>
      <dgm:spPr/>
      <dgm:t>
        <a:bodyPr/>
        <a:lstStyle/>
        <a:p>
          <a:endParaRPr lang="es-ES"/>
        </a:p>
      </dgm:t>
    </dgm:pt>
    <dgm:pt modelId="{7EFEC0DE-066F-4837-966A-58B264EB5219}" type="pres">
      <dgm:prSet presAssocID="{B8A8466F-0E5A-45B3-B8BB-A3E025632B1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F2BDA7-7D7F-4DF5-A960-0070351ACF29}" type="pres">
      <dgm:prSet presAssocID="{9DCE2B53-DC5C-4B2D-BC64-7518A5E938E2}" presName="vertOne" presStyleCnt="0"/>
      <dgm:spPr/>
    </dgm:pt>
    <dgm:pt modelId="{82131493-074A-4551-9DF7-7039A84D389D}" type="pres">
      <dgm:prSet presAssocID="{9DCE2B53-DC5C-4B2D-BC64-7518A5E938E2}" presName="txOne" presStyleLbl="node0" presStyleIdx="0" presStyleCnt="2" custLinFactNeighborY="9143">
        <dgm:presLayoutVars>
          <dgm:chPref val="3"/>
        </dgm:presLayoutVars>
      </dgm:prSet>
      <dgm:spPr/>
    </dgm:pt>
    <dgm:pt modelId="{1705F927-7185-4F11-B505-6AE7E47FA080}" type="pres">
      <dgm:prSet presAssocID="{9DCE2B53-DC5C-4B2D-BC64-7518A5E938E2}" presName="parTransOne" presStyleCnt="0"/>
      <dgm:spPr/>
    </dgm:pt>
    <dgm:pt modelId="{3D4FC92E-ECBC-4C15-86F3-934555EB9534}" type="pres">
      <dgm:prSet presAssocID="{9DCE2B53-DC5C-4B2D-BC64-7518A5E938E2}" presName="horzOne" presStyleCnt="0"/>
      <dgm:spPr/>
    </dgm:pt>
    <dgm:pt modelId="{B6A9EF02-BD61-4B6D-AB4D-50D2FC243E0C}" type="pres">
      <dgm:prSet presAssocID="{F88A990A-01D4-4141-A477-619911231840}" presName="vertTwo" presStyleCnt="0"/>
      <dgm:spPr/>
    </dgm:pt>
    <dgm:pt modelId="{F7CA17D8-1D3B-433D-ABCB-BE438314AD53}" type="pres">
      <dgm:prSet presAssocID="{F88A990A-01D4-4141-A477-619911231840}" presName="txTwo" presStyleLbl="node2" presStyleIdx="0" presStyleCnt="2">
        <dgm:presLayoutVars>
          <dgm:chPref val="3"/>
        </dgm:presLayoutVars>
      </dgm:prSet>
      <dgm:spPr/>
    </dgm:pt>
    <dgm:pt modelId="{25165260-926C-4BAD-8A0B-3710F5F54D8D}" type="pres">
      <dgm:prSet presAssocID="{F88A990A-01D4-4141-A477-619911231840}" presName="horzTwo" presStyleCnt="0"/>
      <dgm:spPr/>
    </dgm:pt>
    <dgm:pt modelId="{320843D7-9B02-4E6D-9E33-7347C2D2DB86}" type="pres">
      <dgm:prSet presAssocID="{8F7187A2-7C84-4485-8471-3B9FAD8D75B3}" presName="sibSpaceOne" presStyleCnt="0"/>
      <dgm:spPr/>
    </dgm:pt>
    <dgm:pt modelId="{F4CDFC0D-E284-4D57-BC7D-2877923A1D6D}" type="pres">
      <dgm:prSet presAssocID="{BC3AE59D-6D7D-4235-BD71-5D80D1E38281}" presName="vertOne" presStyleCnt="0"/>
      <dgm:spPr/>
    </dgm:pt>
    <dgm:pt modelId="{01C3F48E-23D0-4596-8342-AA16B5F8D7E2}" type="pres">
      <dgm:prSet presAssocID="{BC3AE59D-6D7D-4235-BD71-5D80D1E38281}" presName="txOne" presStyleLbl="node0" presStyleIdx="1" presStyleCnt="2">
        <dgm:presLayoutVars>
          <dgm:chPref val="3"/>
        </dgm:presLayoutVars>
      </dgm:prSet>
      <dgm:spPr/>
    </dgm:pt>
    <dgm:pt modelId="{65F687F3-E561-4049-AD17-9D9283DFE65E}" type="pres">
      <dgm:prSet presAssocID="{BC3AE59D-6D7D-4235-BD71-5D80D1E38281}" presName="parTransOne" presStyleCnt="0"/>
      <dgm:spPr/>
    </dgm:pt>
    <dgm:pt modelId="{FB5809A4-5394-43B1-BABE-C64D0E8FF5FF}" type="pres">
      <dgm:prSet presAssocID="{BC3AE59D-6D7D-4235-BD71-5D80D1E38281}" presName="horzOne" presStyleCnt="0"/>
      <dgm:spPr/>
    </dgm:pt>
    <dgm:pt modelId="{D50A5412-66FE-44BE-B5EB-2E37FC68E479}" type="pres">
      <dgm:prSet presAssocID="{0CEB0858-7935-4773-88CC-F5DE801CAD2D}" presName="vertTwo" presStyleCnt="0"/>
      <dgm:spPr/>
    </dgm:pt>
    <dgm:pt modelId="{10963681-D964-4333-8E94-A85016FFD10B}" type="pres">
      <dgm:prSet presAssocID="{0CEB0858-7935-4773-88CC-F5DE801CAD2D}" presName="txTwo" presStyleLbl="node2" presStyleIdx="1" presStyleCnt="2">
        <dgm:presLayoutVars>
          <dgm:chPref val="3"/>
        </dgm:presLayoutVars>
      </dgm:prSet>
      <dgm:spPr/>
    </dgm:pt>
    <dgm:pt modelId="{0C34657B-230A-4E8C-B382-F86140ABC852}" type="pres">
      <dgm:prSet presAssocID="{0CEB0858-7935-4773-88CC-F5DE801CAD2D}" presName="parTransTwo" presStyleCnt="0"/>
      <dgm:spPr/>
    </dgm:pt>
    <dgm:pt modelId="{BB4B1349-462F-41C9-A6A8-F462FD20D56A}" type="pres">
      <dgm:prSet presAssocID="{0CEB0858-7935-4773-88CC-F5DE801CAD2D}" presName="horzTwo" presStyleCnt="0"/>
      <dgm:spPr/>
    </dgm:pt>
    <dgm:pt modelId="{B7CF99F9-FC60-4697-A526-7A81C1815A89}" type="pres">
      <dgm:prSet presAssocID="{5648C8F6-7BAB-4EF1-BE25-F329E678C522}" presName="vertThree" presStyleCnt="0"/>
      <dgm:spPr/>
    </dgm:pt>
    <dgm:pt modelId="{952113ED-54B1-49B0-B357-D67581AAECEE}" type="pres">
      <dgm:prSet presAssocID="{5648C8F6-7BAB-4EF1-BE25-F329E678C522}" presName="txThree" presStyleLbl="node3" presStyleIdx="0" presStyleCnt="1">
        <dgm:presLayoutVars>
          <dgm:chPref val="3"/>
        </dgm:presLayoutVars>
      </dgm:prSet>
      <dgm:spPr/>
    </dgm:pt>
    <dgm:pt modelId="{5B6CEB2A-1ACE-46F8-AC7D-C5D22B6BE29E}" type="pres">
      <dgm:prSet presAssocID="{5648C8F6-7BAB-4EF1-BE25-F329E678C522}" presName="parTransThree" presStyleCnt="0"/>
      <dgm:spPr/>
    </dgm:pt>
    <dgm:pt modelId="{ECD7E559-3432-477D-BBE9-3C1AAEC653E8}" type="pres">
      <dgm:prSet presAssocID="{5648C8F6-7BAB-4EF1-BE25-F329E678C522}" presName="horzThree" presStyleCnt="0"/>
      <dgm:spPr/>
    </dgm:pt>
    <dgm:pt modelId="{014E2307-B183-44A5-AEE3-19ADF5414815}" type="pres">
      <dgm:prSet presAssocID="{7E817C97-E293-4A39-8EEA-842A21DB0864}" presName="vertFour" presStyleCnt="0">
        <dgm:presLayoutVars>
          <dgm:chPref val="3"/>
        </dgm:presLayoutVars>
      </dgm:prSet>
      <dgm:spPr/>
    </dgm:pt>
    <dgm:pt modelId="{3ABE4FD5-D91C-4D53-953B-B019FE6A8674}" type="pres">
      <dgm:prSet presAssocID="{7E817C97-E293-4A39-8EEA-842A21DB0864}" presName="txFour" presStyleLbl="node4" presStyleIdx="0" presStyleCnt="1">
        <dgm:presLayoutVars>
          <dgm:chPref val="3"/>
        </dgm:presLayoutVars>
      </dgm:prSet>
      <dgm:spPr/>
    </dgm:pt>
    <dgm:pt modelId="{A1CAD65F-E68A-4508-8206-52B5F14D47EC}" type="pres">
      <dgm:prSet presAssocID="{7E817C97-E293-4A39-8EEA-842A21DB0864}" presName="horzFour" presStyleCnt="0"/>
      <dgm:spPr/>
    </dgm:pt>
  </dgm:ptLst>
  <dgm:cxnLst>
    <dgm:cxn modelId="{D820CB26-A4AE-4C57-8CBF-CF90D1E4742A}" type="presOf" srcId="{5648C8F6-7BAB-4EF1-BE25-F329E678C522}" destId="{952113ED-54B1-49B0-B357-D67581AAECEE}" srcOrd="0" destOrd="0" presId="urn:microsoft.com/office/officeart/2005/8/layout/hierarchy4"/>
    <dgm:cxn modelId="{FFB18674-5897-44E9-ABB9-02A6D5E013F0}" srcId="{BC3AE59D-6D7D-4235-BD71-5D80D1E38281}" destId="{0CEB0858-7935-4773-88CC-F5DE801CAD2D}" srcOrd="0" destOrd="0" parTransId="{5DE66913-0BE9-4956-96E2-ACDCAEC83F3F}" sibTransId="{9246CCA0-3435-41A6-8BAA-A0D678A014B3}"/>
    <dgm:cxn modelId="{26E1BB58-D4FE-4FFB-80ED-30749C917CFA}" type="presOf" srcId="{7E817C97-E293-4A39-8EEA-842A21DB0864}" destId="{3ABE4FD5-D91C-4D53-953B-B019FE6A8674}" srcOrd="0" destOrd="0" presId="urn:microsoft.com/office/officeart/2005/8/layout/hierarchy4"/>
    <dgm:cxn modelId="{80CF0B8B-287E-417E-ABE6-7443FD093F19}" srcId="{9DCE2B53-DC5C-4B2D-BC64-7518A5E938E2}" destId="{F88A990A-01D4-4141-A477-619911231840}" srcOrd="0" destOrd="0" parTransId="{3A07C82C-EAFC-4ADB-835E-9D60FD46360A}" sibTransId="{3B23E32D-AA2A-40D4-825B-72302241DB26}"/>
    <dgm:cxn modelId="{066CCC8F-DD64-426A-A1CE-15F36E0442B0}" type="presOf" srcId="{0CEB0858-7935-4773-88CC-F5DE801CAD2D}" destId="{10963681-D964-4333-8E94-A85016FFD10B}" srcOrd="0" destOrd="0" presId="urn:microsoft.com/office/officeart/2005/8/layout/hierarchy4"/>
    <dgm:cxn modelId="{9E7DC09A-794A-4DE0-8D9D-32A73B5AE7BD}" srcId="{B8A8466F-0E5A-45B3-B8BB-A3E025632B16}" destId="{BC3AE59D-6D7D-4235-BD71-5D80D1E38281}" srcOrd="1" destOrd="0" parTransId="{43577C25-71B5-43F0-B85E-24CE12B55454}" sibTransId="{3C76041C-FDF6-4D31-9161-21213018754C}"/>
    <dgm:cxn modelId="{7E1D6AA9-F28D-405A-89B9-DAF661639EDB}" srcId="{5648C8F6-7BAB-4EF1-BE25-F329E678C522}" destId="{7E817C97-E293-4A39-8EEA-842A21DB0864}" srcOrd="0" destOrd="0" parTransId="{32F0E9FE-9AAC-41CB-8BC0-C239B886859B}" sibTransId="{E1D698B2-3F04-4A54-8150-29D3E4DA4CF7}"/>
    <dgm:cxn modelId="{161D00C0-8AD5-4D16-A277-4F88033BFEB1}" type="presOf" srcId="{9DCE2B53-DC5C-4B2D-BC64-7518A5E938E2}" destId="{82131493-074A-4551-9DF7-7039A84D389D}" srcOrd="0" destOrd="0" presId="urn:microsoft.com/office/officeart/2005/8/layout/hierarchy4"/>
    <dgm:cxn modelId="{096DCBC0-E24B-4F29-938B-1C9873B6FE93}" srcId="{B8A8466F-0E5A-45B3-B8BB-A3E025632B16}" destId="{9DCE2B53-DC5C-4B2D-BC64-7518A5E938E2}" srcOrd="0" destOrd="0" parTransId="{8C4F0CFE-F7A3-451A-AF41-B3AD963C6BF2}" sibTransId="{8F7187A2-7C84-4485-8471-3B9FAD8D75B3}"/>
    <dgm:cxn modelId="{9FB03FC2-2BD9-46FD-8045-3BA9CDA3FF38}" type="presOf" srcId="{F88A990A-01D4-4141-A477-619911231840}" destId="{F7CA17D8-1D3B-433D-ABCB-BE438314AD53}" srcOrd="0" destOrd="0" presId="urn:microsoft.com/office/officeart/2005/8/layout/hierarchy4"/>
    <dgm:cxn modelId="{34B854D0-6C65-4661-BDE1-875333CA3061}" srcId="{0CEB0858-7935-4773-88CC-F5DE801CAD2D}" destId="{5648C8F6-7BAB-4EF1-BE25-F329E678C522}" srcOrd="0" destOrd="0" parTransId="{2070DC45-A27C-45D6-8771-D1A1E3F692F5}" sibTransId="{C2193E80-6640-4AA4-B03E-CB60499D55EF}"/>
    <dgm:cxn modelId="{2421DBD2-2913-47CF-A2F5-BC82FF62D2D2}" type="presOf" srcId="{BC3AE59D-6D7D-4235-BD71-5D80D1E38281}" destId="{01C3F48E-23D0-4596-8342-AA16B5F8D7E2}" srcOrd="0" destOrd="0" presId="urn:microsoft.com/office/officeart/2005/8/layout/hierarchy4"/>
    <dgm:cxn modelId="{36C6D8DB-1C06-4A05-8CE6-79CF9804C9DE}" type="presOf" srcId="{B8A8466F-0E5A-45B3-B8BB-A3E025632B16}" destId="{7EFEC0DE-066F-4837-966A-58B264EB5219}" srcOrd="0" destOrd="0" presId="urn:microsoft.com/office/officeart/2005/8/layout/hierarchy4"/>
    <dgm:cxn modelId="{ABB716E7-AC93-4AE7-B5DD-3A393C2FEFCA}" type="presParOf" srcId="{7EFEC0DE-066F-4837-966A-58B264EB5219}" destId="{B6F2BDA7-7D7F-4DF5-A960-0070351ACF29}" srcOrd="0" destOrd="0" presId="urn:microsoft.com/office/officeart/2005/8/layout/hierarchy4"/>
    <dgm:cxn modelId="{BF2186E4-86B6-4B39-A5C0-1F48C48F1F89}" type="presParOf" srcId="{B6F2BDA7-7D7F-4DF5-A960-0070351ACF29}" destId="{82131493-074A-4551-9DF7-7039A84D389D}" srcOrd="0" destOrd="0" presId="urn:microsoft.com/office/officeart/2005/8/layout/hierarchy4"/>
    <dgm:cxn modelId="{F7CC1603-AAB8-496A-BA75-7470245D3466}" type="presParOf" srcId="{B6F2BDA7-7D7F-4DF5-A960-0070351ACF29}" destId="{1705F927-7185-4F11-B505-6AE7E47FA080}" srcOrd="1" destOrd="0" presId="urn:microsoft.com/office/officeart/2005/8/layout/hierarchy4"/>
    <dgm:cxn modelId="{0003A9C5-E00A-4623-B170-675B49EBA654}" type="presParOf" srcId="{B6F2BDA7-7D7F-4DF5-A960-0070351ACF29}" destId="{3D4FC92E-ECBC-4C15-86F3-934555EB9534}" srcOrd="2" destOrd="0" presId="urn:microsoft.com/office/officeart/2005/8/layout/hierarchy4"/>
    <dgm:cxn modelId="{D2331359-5076-4E6E-BE37-08A9D92F4BBC}" type="presParOf" srcId="{3D4FC92E-ECBC-4C15-86F3-934555EB9534}" destId="{B6A9EF02-BD61-4B6D-AB4D-50D2FC243E0C}" srcOrd="0" destOrd="0" presId="urn:microsoft.com/office/officeart/2005/8/layout/hierarchy4"/>
    <dgm:cxn modelId="{430AB803-F90C-4E0D-9D96-187AB33EB651}" type="presParOf" srcId="{B6A9EF02-BD61-4B6D-AB4D-50D2FC243E0C}" destId="{F7CA17D8-1D3B-433D-ABCB-BE438314AD53}" srcOrd="0" destOrd="0" presId="urn:microsoft.com/office/officeart/2005/8/layout/hierarchy4"/>
    <dgm:cxn modelId="{8F65562E-739F-4B0D-B566-AE9472D230A7}" type="presParOf" srcId="{B6A9EF02-BD61-4B6D-AB4D-50D2FC243E0C}" destId="{25165260-926C-4BAD-8A0B-3710F5F54D8D}" srcOrd="1" destOrd="0" presId="urn:microsoft.com/office/officeart/2005/8/layout/hierarchy4"/>
    <dgm:cxn modelId="{BF1ACCEF-4301-45A6-9BD4-71F6AD91AF0B}" type="presParOf" srcId="{7EFEC0DE-066F-4837-966A-58B264EB5219}" destId="{320843D7-9B02-4E6D-9E33-7347C2D2DB86}" srcOrd="1" destOrd="0" presId="urn:microsoft.com/office/officeart/2005/8/layout/hierarchy4"/>
    <dgm:cxn modelId="{F46E1A97-837F-4B56-8D3B-B709A48B2EAF}" type="presParOf" srcId="{7EFEC0DE-066F-4837-966A-58B264EB5219}" destId="{F4CDFC0D-E284-4D57-BC7D-2877923A1D6D}" srcOrd="2" destOrd="0" presId="urn:microsoft.com/office/officeart/2005/8/layout/hierarchy4"/>
    <dgm:cxn modelId="{EF0380F8-37E9-4876-A676-29563D5B8E2A}" type="presParOf" srcId="{F4CDFC0D-E284-4D57-BC7D-2877923A1D6D}" destId="{01C3F48E-23D0-4596-8342-AA16B5F8D7E2}" srcOrd="0" destOrd="0" presId="urn:microsoft.com/office/officeart/2005/8/layout/hierarchy4"/>
    <dgm:cxn modelId="{ED864C5B-954C-4E89-893F-EB9D9EA0BD9B}" type="presParOf" srcId="{F4CDFC0D-E284-4D57-BC7D-2877923A1D6D}" destId="{65F687F3-E561-4049-AD17-9D9283DFE65E}" srcOrd="1" destOrd="0" presId="urn:microsoft.com/office/officeart/2005/8/layout/hierarchy4"/>
    <dgm:cxn modelId="{960D3460-F7CE-4FA3-B7F3-306ED7B377F8}" type="presParOf" srcId="{F4CDFC0D-E284-4D57-BC7D-2877923A1D6D}" destId="{FB5809A4-5394-43B1-BABE-C64D0E8FF5FF}" srcOrd="2" destOrd="0" presId="urn:microsoft.com/office/officeart/2005/8/layout/hierarchy4"/>
    <dgm:cxn modelId="{F97E3D74-36D8-4FFD-BE4B-A82722B4E05B}" type="presParOf" srcId="{FB5809A4-5394-43B1-BABE-C64D0E8FF5FF}" destId="{D50A5412-66FE-44BE-B5EB-2E37FC68E479}" srcOrd="0" destOrd="0" presId="urn:microsoft.com/office/officeart/2005/8/layout/hierarchy4"/>
    <dgm:cxn modelId="{F41F5B8E-3CC1-402A-96A1-977AF6FB5127}" type="presParOf" srcId="{D50A5412-66FE-44BE-B5EB-2E37FC68E479}" destId="{10963681-D964-4333-8E94-A85016FFD10B}" srcOrd="0" destOrd="0" presId="urn:microsoft.com/office/officeart/2005/8/layout/hierarchy4"/>
    <dgm:cxn modelId="{DBD23FC6-7A3B-427E-B4E5-D1622BBCE0A3}" type="presParOf" srcId="{D50A5412-66FE-44BE-B5EB-2E37FC68E479}" destId="{0C34657B-230A-4E8C-B382-F86140ABC852}" srcOrd="1" destOrd="0" presId="urn:microsoft.com/office/officeart/2005/8/layout/hierarchy4"/>
    <dgm:cxn modelId="{8ACAFD18-C559-4504-BA7C-5596DC6FA3DD}" type="presParOf" srcId="{D50A5412-66FE-44BE-B5EB-2E37FC68E479}" destId="{BB4B1349-462F-41C9-A6A8-F462FD20D56A}" srcOrd="2" destOrd="0" presId="urn:microsoft.com/office/officeart/2005/8/layout/hierarchy4"/>
    <dgm:cxn modelId="{730A7463-F15B-4EC0-94D3-704D51EF727C}" type="presParOf" srcId="{BB4B1349-462F-41C9-A6A8-F462FD20D56A}" destId="{B7CF99F9-FC60-4697-A526-7A81C1815A89}" srcOrd="0" destOrd="0" presId="urn:microsoft.com/office/officeart/2005/8/layout/hierarchy4"/>
    <dgm:cxn modelId="{CB849ED5-CD3E-4F00-A7F6-FAF49EC7A820}" type="presParOf" srcId="{B7CF99F9-FC60-4697-A526-7A81C1815A89}" destId="{952113ED-54B1-49B0-B357-D67581AAECEE}" srcOrd="0" destOrd="0" presId="urn:microsoft.com/office/officeart/2005/8/layout/hierarchy4"/>
    <dgm:cxn modelId="{A9B9CE1F-4BC8-45E9-8572-7079A7899DC3}" type="presParOf" srcId="{B7CF99F9-FC60-4697-A526-7A81C1815A89}" destId="{5B6CEB2A-1ACE-46F8-AC7D-C5D22B6BE29E}" srcOrd="1" destOrd="0" presId="urn:microsoft.com/office/officeart/2005/8/layout/hierarchy4"/>
    <dgm:cxn modelId="{2F258440-1D33-4CCF-81D0-A8E89AE19E07}" type="presParOf" srcId="{B7CF99F9-FC60-4697-A526-7A81C1815A89}" destId="{ECD7E559-3432-477D-BBE9-3C1AAEC653E8}" srcOrd="2" destOrd="0" presId="urn:microsoft.com/office/officeart/2005/8/layout/hierarchy4"/>
    <dgm:cxn modelId="{6ED7DFFC-EDE6-4652-9C19-42CC4DC263FC}" type="presParOf" srcId="{ECD7E559-3432-477D-BBE9-3C1AAEC653E8}" destId="{014E2307-B183-44A5-AEE3-19ADF5414815}" srcOrd="0" destOrd="0" presId="urn:microsoft.com/office/officeart/2005/8/layout/hierarchy4"/>
    <dgm:cxn modelId="{DF8D5B5B-EDD8-468F-8030-29514674214A}" type="presParOf" srcId="{014E2307-B183-44A5-AEE3-19ADF5414815}" destId="{3ABE4FD5-D91C-4D53-953B-B019FE6A8674}" srcOrd="0" destOrd="0" presId="urn:microsoft.com/office/officeart/2005/8/layout/hierarchy4"/>
    <dgm:cxn modelId="{F05528F7-8438-4D7A-80AF-7D46FEB7AB9E}" type="presParOf" srcId="{014E2307-B183-44A5-AEE3-19ADF5414815}" destId="{A1CAD65F-E68A-4508-8206-52B5F14D47E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98127-AA9C-452E-896D-6753B3CFF3CE}">
      <dsp:nvSpPr>
        <dsp:cNvPr id="0" name=""/>
        <dsp:cNvSpPr/>
      </dsp:nvSpPr>
      <dsp:spPr>
        <a:xfrm>
          <a:off x="0" y="83799"/>
          <a:ext cx="4447543" cy="954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Adherencia por cada 2 puntos de incremento</a:t>
          </a:r>
        </a:p>
      </dsp:txBody>
      <dsp:txXfrm>
        <a:off x="46606" y="130405"/>
        <a:ext cx="4354331" cy="861507"/>
      </dsp:txXfrm>
    </dsp:sp>
    <dsp:sp modelId="{4FED56EC-3A64-4FAA-A2E6-F30109A5ABCC}">
      <dsp:nvSpPr>
        <dsp:cNvPr id="0" name=""/>
        <dsp:cNvSpPr/>
      </dsp:nvSpPr>
      <dsp:spPr>
        <a:xfrm>
          <a:off x="0" y="1107639"/>
          <a:ext cx="4447543" cy="954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Adherencia baja (0-6), </a:t>
          </a:r>
          <a:endParaRPr lang="es-ES" sz="2400" kern="1200" dirty="0"/>
        </a:p>
      </dsp:txBody>
      <dsp:txXfrm>
        <a:off x="46606" y="1154245"/>
        <a:ext cx="4354331" cy="861507"/>
      </dsp:txXfrm>
    </dsp:sp>
    <dsp:sp modelId="{A8527FE3-8B45-469A-A2BD-29F8A82F591B}">
      <dsp:nvSpPr>
        <dsp:cNvPr id="0" name=""/>
        <dsp:cNvSpPr/>
      </dsp:nvSpPr>
      <dsp:spPr>
        <a:xfrm>
          <a:off x="0" y="2131479"/>
          <a:ext cx="4447543" cy="954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Adherencia media (7-9)</a:t>
          </a:r>
          <a:endParaRPr lang="es-ES" sz="2400" kern="1200" dirty="0"/>
        </a:p>
      </dsp:txBody>
      <dsp:txXfrm>
        <a:off x="46606" y="2178085"/>
        <a:ext cx="4354331" cy="861507"/>
      </dsp:txXfrm>
    </dsp:sp>
    <dsp:sp modelId="{4B984E29-FAA7-4850-A3D7-3B6B3D8101FD}">
      <dsp:nvSpPr>
        <dsp:cNvPr id="0" name=""/>
        <dsp:cNvSpPr/>
      </dsp:nvSpPr>
      <dsp:spPr>
        <a:xfrm>
          <a:off x="0" y="3155319"/>
          <a:ext cx="4447543" cy="954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Adherencia alta (10-12)</a:t>
          </a:r>
          <a:endParaRPr lang="es-ES" sz="2400" kern="1200" dirty="0"/>
        </a:p>
      </dsp:txBody>
      <dsp:txXfrm>
        <a:off x="46606" y="3201925"/>
        <a:ext cx="4354331" cy="861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4FBFF-BA64-435B-B603-C4C480F9EAAD}">
      <dsp:nvSpPr>
        <dsp:cNvPr id="0" name=""/>
        <dsp:cNvSpPr/>
      </dsp:nvSpPr>
      <dsp:spPr>
        <a:xfrm>
          <a:off x="1754" y="603293"/>
          <a:ext cx="3392901" cy="16964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Estudio transversal</a:t>
          </a:r>
        </a:p>
      </dsp:txBody>
      <dsp:txXfrm>
        <a:off x="51441" y="652980"/>
        <a:ext cx="3293527" cy="1597076"/>
      </dsp:txXfrm>
    </dsp:sp>
    <dsp:sp modelId="{FE91873F-41DF-49D9-A9DE-8DCF8EA63031}">
      <dsp:nvSpPr>
        <dsp:cNvPr id="0" name=""/>
        <dsp:cNvSpPr/>
      </dsp:nvSpPr>
      <dsp:spPr>
        <a:xfrm>
          <a:off x="1754" y="2554211"/>
          <a:ext cx="3392901" cy="16964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Asociación entre alteración del PS y dieta Mediterránea</a:t>
          </a:r>
        </a:p>
      </dsp:txBody>
      <dsp:txXfrm>
        <a:off x="51441" y="2603898"/>
        <a:ext cx="3293527" cy="1597076"/>
      </dsp:txXfrm>
    </dsp:sp>
    <dsp:sp modelId="{8576BBAA-E040-4C1D-80C5-9C44C0F46BB1}">
      <dsp:nvSpPr>
        <dsp:cNvPr id="0" name=""/>
        <dsp:cNvSpPr/>
      </dsp:nvSpPr>
      <dsp:spPr>
        <a:xfrm rot="19457599">
          <a:off x="3237562" y="2888516"/>
          <a:ext cx="1671348" cy="52382"/>
        </a:xfrm>
        <a:custGeom>
          <a:avLst/>
          <a:gdLst/>
          <a:ahLst/>
          <a:cxnLst/>
          <a:rect l="0" t="0" r="0" b="0"/>
          <a:pathLst>
            <a:path>
              <a:moveTo>
                <a:pt x="0" y="26191"/>
              </a:moveTo>
              <a:lnTo>
                <a:pt x="1671348" y="2619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031452" y="2872923"/>
        <a:ext cx="83567" cy="83567"/>
      </dsp:txXfrm>
    </dsp:sp>
    <dsp:sp modelId="{D805637E-2B39-4783-AD32-AB5BAF631D56}">
      <dsp:nvSpPr>
        <dsp:cNvPr id="0" name=""/>
        <dsp:cNvSpPr/>
      </dsp:nvSpPr>
      <dsp:spPr>
        <a:xfrm>
          <a:off x="4751816" y="1578752"/>
          <a:ext cx="3392901" cy="16964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 err="1"/>
            <a:t>Odds</a:t>
          </a:r>
          <a:r>
            <a:rPr lang="es-ES" sz="3200" kern="1200" dirty="0"/>
            <a:t> Ratio</a:t>
          </a:r>
        </a:p>
      </dsp:txBody>
      <dsp:txXfrm>
        <a:off x="4801503" y="1628439"/>
        <a:ext cx="3293527" cy="1597076"/>
      </dsp:txXfrm>
    </dsp:sp>
    <dsp:sp modelId="{77905E82-8020-45DF-A14F-04927559D5FD}">
      <dsp:nvSpPr>
        <dsp:cNvPr id="0" name=""/>
        <dsp:cNvSpPr/>
      </dsp:nvSpPr>
      <dsp:spPr>
        <a:xfrm rot="2142401">
          <a:off x="3237562" y="3863975"/>
          <a:ext cx="1671348" cy="52382"/>
        </a:xfrm>
        <a:custGeom>
          <a:avLst/>
          <a:gdLst/>
          <a:ahLst/>
          <a:cxnLst/>
          <a:rect l="0" t="0" r="0" b="0"/>
          <a:pathLst>
            <a:path>
              <a:moveTo>
                <a:pt x="0" y="26191"/>
              </a:moveTo>
              <a:lnTo>
                <a:pt x="1671348" y="2619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031452" y="3848383"/>
        <a:ext cx="83567" cy="83567"/>
      </dsp:txXfrm>
    </dsp:sp>
    <dsp:sp modelId="{90502631-9D8F-4DC5-A86E-C97AE0D29621}">
      <dsp:nvSpPr>
        <dsp:cNvPr id="0" name=""/>
        <dsp:cNvSpPr/>
      </dsp:nvSpPr>
      <dsp:spPr>
        <a:xfrm>
          <a:off x="4751816" y="3529670"/>
          <a:ext cx="3392901" cy="16964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Razón de Prevalencias</a:t>
          </a:r>
        </a:p>
      </dsp:txBody>
      <dsp:txXfrm>
        <a:off x="4801503" y="3579357"/>
        <a:ext cx="3293527" cy="15970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31493-074A-4551-9DF7-7039A84D389D}">
      <dsp:nvSpPr>
        <dsp:cNvPr id="0" name=""/>
        <dsp:cNvSpPr/>
      </dsp:nvSpPr>
      <dsp:spPr>
        <a:xfrm>
          <a:off x="3981" y="15078"/>
          <a:ext cx="5338762" cy="16318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300" kern="1200" dirty="0" err="1"/>
            <a:t>Odds</a:t>
          </a:r>
          <a:r>
            <a:rPr lang="es-ES" sz="4300" kern="1200" dirty="0"/>
            <a:t> Ratio</a:t>
          </a:r>
        </a:p>
      </dsp:txBody>
      <dsp:txXfrm>
        <a:off x="51776" y="62873"/>
        <a:ext cx="5243172" cy="1536259"/>
      </dsp:txXfrm>
    </dsp:sp>
    <dsp:sp modelId="{F7CA17D8-1D3B-433D-ABCB-BE438314AD53}">
      <dsp:nvSpPr>
        <dsp:cNvPr id="0" name=""/>
        <dsp:cNvSpPr/>
      </dsp:nvSpPr>
      <dsp:spPr>
        <a:xfrm>
          <a:off x="3981" y="1784614"/>
          <a:ext cx="5338762" cy="16318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300" kern="1200" dirty="0"/>
            <a:t>Regresión logística binomial</a:t>
          </a:r>
        </a:p>
      </dsp:txBody>
      <dsp:txXfrm>
        <a:off x="51776" y="1832409"/>
        <a:ext cx="5243172" cy="1536259"/>
      </dsp:txXfrm>
    </dsp:sp>
    <dsp:sp modelId="{01C3F48E-23D0-4596-8342-AA16B5F8D7E2}">
      <dsp:nvSpPr>
        <dsp:cNvPr id="0" name=""/>
        <dsp:cNvSpPr/>
      </dsp:nvSpPr>
      <dsp:spPr>
        <a:xfrm>
          <a:off x="6239656" y="1222"/>
          <a:ext cx="5338762" cy="16318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300" kern="1200" dirty="0"/>
            <a:t>Razón de Prevalencias</a:t>
          </a:r>
        </a:p>
      </dsp:txBody>
      <dsp:txXfrm>
        <a:off x="6287451" y="49017"/>
        <a:ext cx="5243172" cy="1536259"/>
      </dsp:txXfrm>
    </dsp:sp>
    <dsp:sp modelId="{10963681-D964-4333-8E94-A85016FFD10B}">
      <dsp:nvSpPr>
        <dsp:cNvPr id="0" name=""/>
        <dsp:cNvSpPr/>
      </dsp:nvSpPr>
      <dsp:spPr>
        <a:xfrm>
          <a:off x="6239656" y="1784614"/>
          <a:ext cx="5338762" cy="16318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300" kern="1200" dirty="0"/>
            <a:t>Regresión log-binomial</a:t>
          </a:r>
        </a:p>
      </dsp:txBody>
      <dsp:txXfrm>
        <a:off x="6287451" y="1832409"/>
        <a:ext cx="5243172" cy="1536259"/>
      </dsp:txXfrm>
    </dsp:sp>
    <dsp:sp modelId="{952113ED-54B1-49B0-B357-D67581AAECEE}">
      <dsp:nvSpPr>
        <dsp:cNvPr id="0" name=""/>
        <dsp:cNvSpPr/>
      </dsp:nvSpPr>
      <dsp:spPr>
        <a:xfrm>
          <a:off x="6239656" y="3568006"/>
          <a:ext cx="5338762" cy="1631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No converge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variables independientes  continuas</a:t>
          </a:r>
        </a:p>
      </dsp:txBody>
      <dsp:txXfrm>
        <a:off x="6287451" y="3615801"/>
        <a:ext cx="5243172" cy="1536259"/>
      </dsp:txXfrm>
    </dsp:sp>
    <dsp:sp modelId="{3ABE4FD5-D91C-4D53-953B-B019FE6A8674}">
      <dsp:nvSpPr>
        <dsp:cNvPr id="0" name=""/>
        <dsp:cNvSpPr/>
      </dsp:nvSpPr>
      <dsp:spPr>
        <a:xfrm>
          <a:off x="6239656" y="5351398"/>
          <a:ext cx="5338762" cy="16318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Poisson regression models with robust variance, based on </a:t>
          </a:r>
          <a:r>
            <a:rPr lang="es-ES" sz="2700" kern="1200" dirty="0" err="1"/>
            <a:t>the</a:t>
          </a:r>
          <a:r>
            <a:rPr lang="es-ES" sz="2700" kern="1200" dirty="0"/>
            <a:t> Huber </a:t>
          </a:r>
          <a:r>
            <a:rPr lang="es-ES" sz="2700" kern="1200" dirty="0" err="1"/>
            <a:t>sandwich</a:t>
          </a:r>
          <a:r>
            <a:rPr lang="es-ES" sz="2700" kern="1200" dirty="0"/>
            <a:t> </a:t>
          </a:r>
          <a:r>
            <a:rPr lang="es-ES" sz="2700" kern="1200" dirty="0" err="1"/>
            <a:t>estimate</a:t>
          </a:r>
          <a:r>
            <a:rPr lang="es-ES" sz="2700" kern="1200" dirty="0"/>
            <a:t>,</a:t>
          </a:r>
        </a:p>
      </dsp:txBody>
      <dsp:txXfrm>
        <a:off x="6287451" y="5399193"/>
        <a:ext cx="5243172" cy="1536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7590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7686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7747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586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6009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1320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074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7897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291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0841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3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178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14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144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585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432" y="1079398"/>
            <a:ext cx="10728960" cy="507187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1378" spc="-7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387" y="6336883"/>
            <a:ext cx="10728960" cy="1625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413" cap="all" spc="284" baseline="0">
                <a:solidFill>
                  <a:schemeClr val="tx2"/>
                </a:solidFill>
                <a:latin typeface="+mj-lt"/>
              </a:defRPr>
            </a:lvl1pPr>
            <a:lvl2pPr marL="650230" indent="0" algn="ctr">
              <a:buNone/>
              <a:defRPr sz="3413"/>
            </a:lvl2pPr>
            <a:lvl3pPr marL="1300460" indent="0" algn="ctr">
              <a:buNone/>
              <a:defRPr sz="3413"/>
            </a:lvl3pPr>
            <a:lvl4pPr marL="1950690" indent="0" algn="ctr">
              <a:buNone/>
              <a:defRPr sz="2844"/>
            </a:lvl4pPr>
            <a:lvl5pPr marL="2600919" indent="0" algn="ctr">
              <a:buNone/>
              <a:defRPr sz="2844"/>
            </a:lvl5pPr>
            <a:lvl6pPr marL="3251149" indent="0" algn="ctr">
              <a:buNone/>
              <a:defRPr sz="2844"/>
            </a:lvl6pPr>
            <a:lvl7pPr marL="3901379" indent="0" algn="ctr">
              <a:buNone/>
              <a:defRPr sz="2844"/>
            </a:lvl7pPr>
            <a:lvl8pPr marL="4551609" indent="0" algn="ctr">
              <a:buNone/>
              <a:defRPr sz="2844"/>
            </a:lvl8pPr>
            <a:lvl9pPr marL="5201839" indent="0" algn="ctr">
              <a:buNone/>
              <a:defRPr sz="284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88169" y="6177280"/>
            <a:ext cx="1053388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44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996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86385"/>
            <a:ext cx="2804160" cy="819185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1" y="586385"/>
            <a:ext cx="8249920" cy="8191855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94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o del título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1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76946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12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1079398"/>
            <a:ext cx="10728960" cy="507187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137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2" y="6333338"/>
            <a:ext cx="10728960" cy="1625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413" cap="all" spc="284" baseline="0">
                <a:solidFill>
                  <a:schemeClr val="tx2"/>
                </a:solidFill>
                <a:latin typeface="+mj-lt"/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88169" y="6177280"/>
            <a:ext cx="1053388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78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32" y="2625044"/>
            <a:ext cx="5266944" cy="57221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2448" y="2625045"/>
            <a:ext cx="5266944" cy="57221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71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2" y="2625496"/>
            <a:ext cx="5266944" cy="104715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4" b="0" cap="all" baseline="0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0432" y="3672653"/>
            <a:ext cx="5266944" cy="48045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2448" y="2625496"/>
            <a:ext cx="5266944" cy="104715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4" b="0" cap="all" baseline="0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2448" y="3672653"/>
            <a:ext cx="5266944" cy="48045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7995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30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7664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320843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309409" y="0"/>
            <a:ext cx="68275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845311"/>
            <a:ext cx="3413760" cy="3251200"/>
          </a:xfrm>
        </p:spPr>
        <p:txBody>
          <a:bodyPr anchor="b">
            <a:normAutofit/>
          </a:bodyPr>
          <a:lstStyle>
            <a:lvl1pPr>
              <a:defRPr sz="512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0" y="1040384"/>
            <a:ext cx="6925056" cy="7477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80" y="4161536"/>
            <a:ext cx="3413760" cy="480586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6547" y="9187252"/>
            <a:ext cx="2793078" cy="519289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20640" y="9187252"/>
            <a:ext cx="4958080" cy="519289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7129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044267"/>
            <a:ext cx="13001414" cy="2709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6990330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7217664"/>
            <a:ext cx="10787888" cy="1170432"/>
          </a:xfrm>
        </p:spPr>
        <p:txBody>
          <a:bodyPr tIns="0" bIns="0" anchor="b">
            <a:noAutofit/>
          </a:bodyPr>
          <a:lstStyle>
            <a:lvl1pPr>
              <a:defRPr sz="512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3004784" cy="6990330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432" y="8401101"/>
            <a:ext cx="10793984" cy="84531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853"/>
              </a:spcAft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250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9103360"/>
            <a:ext cx="13004801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008804"/>
            <a:ext cx="13004801" cy="93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1" y="2625044"/>
            <a:ext cx="10728961" cy="57221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0434" y="9187252"/>
            <a:ext cx="263708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1932" y="9187252"/>
            <a:ext cx="514432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0490" y="9187252"/>
            <a:ext cx="139949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273101" y="2471602"/>
            <a:ext cx="106314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68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1" r:id="rId12"/>
  </p:sldLayoutIdLst>
  <p:txStyles>
    <p:titleStyle>
      <a:lvl1pPr algn="l" defTabSz="1300460" rtl="0" eaLnBrk="1" latinLnBrk="0" hangingPunct="1">
        <a:lnSpc>
          <a:spcPct val="85000"/>
        </a:lnSpc>
        <a:spcBef>
          <a:spcPct val="0"/>
        </a:spcBef>
        <a:buNone/>
        <a:defRPr sz="6827" kern="1200" spc="-7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0046" indent="-130046" algn="l" defTabSz="1300460" rtl="0" eaLnBrk="1" latinLnBrk="0" hangingPunct="1">
        <a:lnSpc>
          <a:spcPct val="90000"/>
        </a:lnSpc>
        <a:spcBef>
          <a:spcPts val="1707"/>
        </a:spcBef>
        <a:spcAft>
          <a:spcPts val="284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6193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2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6285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6377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6469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56442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84886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3330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1774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8.png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erivación de patrones de dieta en niños de 4 y 8 años usando Análisis de Componentes Principales (PCA) con el paquete FactorMineR."/>
          <p:cNvSpPr txBox="1"/>
          <p:nvPr/>
        </p:nvSpPr>
        <p:spPr>
          <a:xfrm>
            <a:off x="955964" y="2707897"/>
            <a:ext cx="1141614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R="331470" defTabSz="449580">
              <a:defRPr sz="40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lang="es-ES" sz="4800" dirty="0"/>
              <a:t>La regresión de Poisson con varianza robusta vs logística en R: El caso de la dieta Mediterránea y alteración del procesamiento sensorial en el proyecto </a:t>
            </a:r>
            <a:r>
              <a:rPr lang="es-ES" sz="4800" dirty="0" err="1"/>
              <a:t>InProS</a:t>
            </a:r>
            <a:endParaRPr sz="4400" dirty="0"/>
          </a:p>
        </p:txBody>
      </p:sp>
      <p:sp>
        <p:nvSpPr>
          <p:cNvPr id="151" name="Alejandro Martínez-Moya(HGUE-FISABIO-UMH), Sandra Gonzalez-Palacios (ISABIAL-UMH); Desirée Valera-Gran (UMH-ISABIAL); Leyre Notario- Barandiaran(ISABIAL-UMH); Alejandro Oncina-Canovas (UMH-ISABIAL); Silvia Fernández-Barres (ISGlobal-UPF- CIBERESP); Jesús Ibarluzea (CIBERESP); Loreto Santa Marina (CIBERESP); Martine Vrijheid (ISGlobal, UPF, CIBERESP); Maribel Casas (ISGlobal, UPF, CIBERESP); Guillermo Fernández-Tardón (Universidad de Oviedo); Isolina Riaño (CIBERESP- ISPA - Universidad de Oviedo); Ana Espluges (UV-FISABIO-CIBERESP); Carmen Iñiguez (Dto Estadística e I.O. Universitat de València-Ciberesp); Manuela Garcia de la Hera (CIBERESP-ISABIAL- UMH); Jesús Vioque (CIBERESP-ISABIAL-UMH), Eva María Navarrete-Muñoz (CIBERESP-ISABIAL-UMH)"/>
          <p:cNvSpPr txBox="1"/>
          <p:nvPr/>
        </p:nvSpPr>
        <p:spPr>
          <a:xfrm>
            <a:off x="578880" y="6089906"/>
            <a:ext cx="12201503" cy="2067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lnSpc>
                <a:spcPts val="3800"/>
              </a:lnSpc>
              <a:spcBef>
                <a:spcPts val="1200"/>
              </a:spcBef>
              <a:defRPr sz="1933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1200" dirty="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3B3D6C-1029-4309-B09A-380BDC11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746" y="-84991"/>
            <a:ext cx="5517054" cy="164808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C56CEE1-FA77-4AC5-906C-84E2C24F4AB1}"/>
              </a:ext>
            </a:extLst>
          </p:cNvPr>
          <p:cNvSpPr/>
          <p:nvPr/>
        </p:nvSpPr>
        <p:spPr>
          <a:xfrm>
            <a:off x="401784" y="6286835"/>
            <a:ext cx="11970325" cy="196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 María Navarrete-Muñoz </a:t>
            </a:r>
            <a:r>
              <a:rPr lang="es-ES" sz="2800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(enavarrete@umh.es)</a:t>
            </a:r>
            <a:r>
              <a:rPr lang="es-E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s-ES" sz="2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Paula Fernández-Pires, Miriam Hurtado-Pomares; Paula Peral-Gómez; Iris Juarez-Leal; Cristina Espinosa-Sempere; Alicia Sánchez-Perez y Desirée Valera-Gran</a:t>
            </a:r>
            <a:endParaRPr lang="es-ES" sz="2800" b="0" dirty="0"/>
          </a:p>
        </p:txBody>
      </p:sp>
      <p:pic>
        <p:nvPicPr>
          <p:cNvPr id="10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BAF24BC-8C7F-49C6-930F-D962F7AB07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3" y="140523"/>
            <a:ext cx="5551055" cy="16696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/>
          </a:p>
          <a:p>
            <a:r>
              <a:rPr lang="es-ES" sz="4267"/>
              <a:t>Análisis estadístico</a:t>
            </a:r>
            <a:endParaRPr lang="es-ES" sz="4267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FB17547-C70B-4CBA-893C-8340B4681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150950"/>
              </p:ext>
            </p:extLst>
          </p:nvPr>
        </p:nvGraphicFramePr>
        <p:xfrm>
          <a:off x="1039091" y="1342111"/>
          <a:ext cx="8146473" cy="582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6854F169-C475-4DF7-8065-AC4D4D684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927" y="6704177"/>
            <a:ext cx="9305636" cy="21555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028B53-B15C-4E5B-82F4-FF2DD314BFF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9210"/>
          <a:stretch/>
        </p:blipFill>
        <p:spPr>
          <a:xfrm>
            <a:off x="9661471" y="3049423"/>
            <a:ext cx="2585947" cy="13147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A06769-9F8F-401B-A4CC-8684E03457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5564" y="5101492"/>
            <a:ext cx="33813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1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/>
          </a:p>
          <a:p>
            <a:r>
              <a:rPr lang="es-ES" sz="4267"/>
              <a:t>Análisis estadístico</a:t>
            </a:r>
            <a:endParaRPr lang="es-ES" sz="4267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FB17547-C70B-4CBA-893C-8340B4681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600185"/>
              </p:ext>
            </p:extLst>
          </p:nvPr>
        </p:nvGraphicFramePr>
        <p:xfrm>
          <a:off x="1039091" y="1633056"/>
          <a:ext cx="11582400" cy="6984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B1537558-594D-401B-BDED-A4F456D7B35D}"/>
              </a:ext>
            </a:extLst>
          </p:cNvPr>
          <p:cNvSpPr/>
          <p:nvPr/>
        </p:nvSpPr>
        <p:spPr>
          <a:xfrm>
            <a:off x="4103252" y="5634427"/>
            <a:ext cx="2932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NewBaskervilleStd-Roman"/>
              </a:rPr>
              <a:t>(Cummings, 2009; </a:t>
            </a:r>
            <a:r>
              <a:rPr lang="es-ES" sz="2400" dirty="0" err="1">
                <a:latin typeface="NewBaskervilleStd-Roman"/>
              </a:rPr>
              <a:t>Deddens</a:t>
            </a:r>
            <a:r>
              <a:rPr lang="es-ES" sz="2400" dirty="0">
                <a:latin typeface="NewBaskervilleStd-Roman"/>
              </a:rPr>
              <a:t> et al., 2008)</a:t>
            </a:r>
            <a:endParaRPr lang="es-ES" sz="2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D31C207-63DC-4BAA-86B3-3457F924E21B}"/>
              </a:ext>
            </a:extLst>
          </p:cNvPr>
          <p:cNvSpPr/>
          <p:nvPr/>
        </p:nvSpPr>
        <p:spPr>
          <a:xfrm>
            <a:off x="1953492" y="7474213"/>
            <a:ext cx="53478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NewBaskervilleStd-Roman"/>
              </a:rPr>
              <a:t>(Barros et al., 2003; Coutinho et al., 2008;</a:t>
            </a:r>
          </a:p>
          <a:p>
            <a:r>
              <a:rPr lang="es-ES" sz="2400" dirty="0">
                <a:latin typeface="NewBaskervilleStd-Roman"/>
              </a:rPr>
              <a:t> </a:t>
            </a:r>
            <a:r>
              <a:rPr lang="es-ES" sz="2400" dirty="0" err="1">
                <a:latin typeface="NewBaskervilleStd-Roman"/>
              </a:rPr>
              <a:t>Deddens</a:t>
            </a:r>
            <a:r>
              <a:rPr lang="es-ES" sz="2400" dirty="0">
                <a:latin typeface="NewBaskervilleStd-Roman"/>
              </a:rPr>
              <a:t> et al., 2008)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8485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 dirty="0"/>
          </a:p>
          <a:p>
            <a:r>
              <a:rPr lang="es-ES" sz="4267" dirty="0"/>
              <a:t>Regresión logística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A38544-7BF9-4D02-8F90-0EEC855EB3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12" r="11683" b="28097"/>
          <a:stretch/>
        </p:blipFill>
        <p:spPr>
          <a:xfrm>
            <a:off x="353313" y="2422393"/>
            <a:ext cx="12099614" cy="30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33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/>
          </a:p>
          <a:p>
            <a:r>
              <a:rPr lang="es-ES" sz="4267"/>
              <a:t>Análisis estadístico</a:t>
            </a:r>
            <a:endParaRPr lang="es-ES" sz="4267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E22C13-1FB8-46FC-B725-1C341043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397" y="6805795"/>
            <a:ext cx="6598423" cy="18426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0DD219-DC72-4972-B909-87464E7B0B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20"/>
          <a:stretch/>
        </p:blipFill>
        <p:spPr>
          <a:xfrm>
            <a:off x="261808" y="1760370"/>
            <a:ext cx="12657972" cy="42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9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6BC451F5-EE14-45C0-8626-594A66616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027352"/>
              </p:ext>
            </p:extLst>
          </p:nvPr>
        </p:nvGraphicFramePr>
        <p:xfrm>
          <a:off x="260169" y="547398"/>
          <a:ext cx="13273124" cy="798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Document" r:id="rId4" imgW="8877027" imgH="5333303" progId="Word.Document.12">
                  <p:embed/>
                </p:oleObj>
              </mc:Choice>
              <mc:Fallback>
                <p:oleObj name="Document" r:id="rId4" imgW="8877027" imgH="53333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0169" y="547398"/>
                        <a:ext cx="13273124" cy="7987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91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 dirty="0"/>
          </a:p>
          <a:p>
            <a:r>
              <a:rPr lang="es-ES" sz="4267" dirty="0"/>
              <a:t>Conclusión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D6C0E83-D7AA-432C-99F9-59F0ADAC9722}"/>
              </a:ext>
            </a:extLst>
          </p:cNvPr>
          <p:cNvSpPr/>
          <p:nvPr/>
        </p:nvSpPr>
        <p:spPr>
          <a:xfrm>
            <a:off x="692727" y="2327564"/>
            <a:ext cx="11887200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s-ES_tradnl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resultados con ambos métodos de regresión muestran una reducción de las alteraciones del PS con una mayor adherencia a la DM; tanto para como algunas de las subescalas. Ante el posible sesgo de sobreestimación, cuando la prevalencia es superior al 20%, la RP resulta ser un mejor estimador que la OR. </a:t>
            </a:r>
            <a:endParaRPr lang="es-E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5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87D8AD-CDF5-4154-BF6A-AD3E85B23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56" t="18475" r="35867" b="61212"/>
          <a:stretch/>
        </p:blipFill>
        <p:spPr>
          <a:xfrm>
            <a:off x="2161309" y="233752"/>
            <a:ext cx="8395855" cy="33104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7DD29D-FB57-479E-8B3C-58067F25A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07" y="3711167"/>
            <a:ext cx="9295248" cy="51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1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R hispanos">
            <a:extLst>
              <a:ext uri="{FF2B5EF4-FFF2-40B4-BE49-F238E27FC236}">
                <a16:creationId xmlns:a16="http://schemas.microsoft.com/office/drawing/2014/main" id="{D287521B-B70D-45EC-93D5-71824704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888" y="6673130"/>
            <a:ext cx="6548587" cy="216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F3BF80-7459-41A2-9CA7-11861A30F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1" t="14394" r="4013" b="37312"/>
          <a:stretch/>
        </p:blipFill>
        <p:spPr>
          <a:xfrm>
            <a:off x="3433615" y="720236"/>
            <a:ext cx="6137567" cy="44336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788AC6E-3F62-409C-8CAC-E9D9C2BEB124}"/>
              </a:ext>
            </a:extLst>
          </p:cNvPr>
          <p:cNvSpPr txBox="1"/>
          <p:nvPr/>
        </p:nvSpPr>
        <p:spPr>
          <a:xfrm>
            <a:off x="1563252" y="5685007"/>
            <a:ext cx="987829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Eva </a:t>
            </a:r>
            <a:r>
              <a:rPr kumimoji="0" lang="es-E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Mª</a:t>
            </a:r>
            <a:r>
              <a:rPr kumimoji="0" lang="es-E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Navarrete-Muñoz (enavarrete@umh.es)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8B65477-E6FF-4979-A54E-0926073D3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4" y="2580890"/>
            <a:ext cx="4870215" cy="37367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F07BEF-50B5-4F00-AE11-EE3972C91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474" y="2293386"/>
            <a:ext cx="6460142" cy="15067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2100025-8598-4E13-BE6C-CC715EBD9A55}"/>
              </a:ext>
            </a:extLst>
          </p:cNvPr>
          <p:cNvSpPr txBox="1"/>
          <p:nvPr/>
        </p:nvSpPr>
        <p:spPr>
          <a:xfrm>
            <a:off x="5719234" y="4004824"/>
            <a:ext cx="6984621" cy="3785652"/>
          </a:xfrm>
          <a:prstGeom prst="rect">
            <a:avLst/>
          </a:prstGeom>
          <a:solidFill>
            <a:srgbClr val="DEDED4"/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304810" indent="-304810">
              <a:buFont typeface="Wingdings" panose="05000000000000000000" pitchFamily="2" charset="2"/>
              <a:buChar char="q"/>
            </a:pPr>
            <a:r>
              <a:rPr lang="es-ES" sz="2400" dirty="0"/>
              <a:t> Existe evidencia sólida para afirmar que la dieta Mediterránea reduce el riesgo de mortalidad total, enfermedad cardiovascular, enfermedad coronaria del corazón, infarto de miocardio, cáncer, enfermedades neurodegenerativas y diabetes. </a:t>
            </a:r>
          </a:p>
          <a:p>
            <a:endParaRPr lang="es-ES" sz="2400" dirty="0"/>
          </a:p>
          <a:p>
            <a:pPr marL="304810" indent="-304810">
              <a:buFont typeface="Wingdings" panose="05000000000000000000" pitchFamily="2" charset="2"/>
              <a:buChar char="q"/>
            </a:pPr>
            <a:r>
              <a:rPr lang="es-ES" sz="2400" dirty="0"/>
              <a:t> Para cáncer específicos (cáncer de vejiga, endometrio, ovario, otros) o niveles de colesterol la evidencia fue débil y son necesarios más estudios. </a:t>
            </a:r>
          </a:p>
          <a:p>
            <a:endParaRPr lang="es-ES" sz="240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 dirty="0"/>
          </a:p>
          <a:p>
            <a:r>
              <a:rPr lang="es-ES" sz="4267" dirty="0"/>
              <a:t>Dieta Mediterránea y salud en adultos</a:t>
            </a:r>
          </a:p>
        </p:txBody>
      </p:sp>
    </p:spTree>
    <p:extLst>
      <p:ext uri="{BB962C8B-B14F-4D97-AF65-F5344CB8AC3E}">
        <p14:creationId xmlns:p14="http://schemas.microsoft.com/office/powerpoint/2010/main" val="190542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 dirty="0"/>
          </a:p>
          <a:p>
            <a:r>
              <a:rPr lang="es-ES" sz="4267" dirty="0"/>
              <a:t>Dieta Mediterránea y niños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366316-C86F-43A3-AA9E-FEB0CF60D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184" y="1528762"/>
            <a:ext cx="8456431" cy="74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 dirty="0"/>
          </a:p>
          <a:p>
            <a:r>
              <a:rPr lang="es-ES" sz="4267" dirty="0"/>
              <a:t>Dieta Mediterránea y niños</a:t>
            </a:r>
          </a:p>
        </p:txBody>
      </p:sp>
      <p:pic>
        <p:nvPicPr>
          <p:cNvPr id="2050" name="Picture 2" descr="Resultado de imagen de niños y neofobias alimentarias">
            <a:extLst>
              <a:ext uri="{FF2B5EF4-FFF2-40B4-BE49-F238E27FC236}">
                <a16:creationId xmlns:a16="http://schemas.microsoft.com/office/drawing/2014/main" id="{21BFF9A8-BED4-4C92-9114-F25751675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84" y="3493510"/>
            <a:ext cx="5311150" cy="27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8FBFDD0-8B91-4DBE-8C01-46D4AADA7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454" y="2555464"/>
            <a:ext cx="6694487" cy="146621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6E197B-8D55-4A88-A2CF-DC7A847C3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116" y="4463532"/>
            <a:ext cx="5969500" cy="21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8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 dirty="0"/>
          </a:p>
          <a:p>
            <a:r>
              <a:rPr lang="es-ES" sz="4267" dirty="0"/>
              <a:t>Procesamiento sensorial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2F364C9-E2F5-4E5E-901C-702D062F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354" y="2119948"/>
            <a:ext cx="3282223" cy="4910513"/>
          </a:xfrm>
          <a:prstGeom prst="rect">
            <a:avLst/>
          </a:prstGeom>
        </p:spPr>
      </p:pic>
      <p:pic>
        <p:nvPicPr>
          <p:cNvPr id="3" name="Imagen 2" descr="Imagen que contiene interior, persona, niño, joven&#10;&#10;Descripción generada automáticamente">
            <a:extLst>
              <a:ext uri="{FF2B5EF4-FFF2-40B4-BE49-F238E27FC236}">
                <a16:creationId xmlns:a16="http://schemas.microsoft.com/office/drawing/2014/main" id="{BB56F8D7-D456-4120-820D-69DA45F6DB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38010" r="47804" b="10421"/>
          <a:stretch/>
        </p:blipFill>
        <p:spPr>
          <a:xfrm>
            <a:off x="9019616" y="2968076"/>
            <a:ext cx="3282223" cy="3214255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EA9DF052-86D6-4C8E-9B18-C4BEEB598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004" y="5542432"/>
            <a:ext cx="7000924" cy="3322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36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 dirty="0"/>
          </a:p>
          <a:p>
            <a:r>
              <a:rPr lang="es-ES" sz="4267" dirty="0"/>
              <a:t>Objetivo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C4A5EF1-2CA2-4A6E-A380-A4E671B5EDFF}"/>
              </a:ext>
            </a:extLst>
          </p:cNvPr>
          <p:cNvSpPr txBox="1"/>
          <p:nvPr/>
        </p:nvSpPr>
        <p:spPr>
          <a:xfrm>
            <a:off x="706582" y="2036618"/>
            <a:ext cx="11591636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/>
              <a:t>Explorar la asociación entre la adherencia a la dieta Mediterránea (así como sus componentes) en las alteraciones del procesamiento sensorial en una muestra representativa de la provincia de Alicante en niños de 3 a 7 años.</a:t>
            </a:r>
          </a:p>
        </p:txBody>
      </p:sp>
    </p:spTree>
    <p:extLst>
      <p:ext uri="{BB962C8B-B14F-4D97-AF65-F5344CB8AC3E}">
        <p14:creationId xmlns:p14="http://schemas.microsoft.com/office/powerpoint/2010/main" val="279775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 dirty="0"/>
          </a:p>
          <a:p>
            <a:r>
              <a:rPr lang="es-ES" sz="4267" dirty="0"/>
              <a:t>Metodología</a:t>
            </a:r>
          </a:p>
        </p:txBody>
      </p:sp>
      <p:pic>
        <p:nvPicPr>
          <p:cNvPr id="5" name="3 Marcador de contenido" descr="descarga (1).jpg">
            <a:extLst>
              <a:ext uri="{FF2B5EF4-FFF2-40B4-BE49-F238E27FC236}">
                <a16:creationId xmlns:a16="http://schemas.microsoft.com/office/drawing/2014/main" id="{CEB943DB-EB97-4DCF-9E20-5211EDD0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86" y="2514600"/>
            <a:ext cx="2505075" cy="1828800"/>
          </a:xfrm>
          <a:prstGeom prst="rect">
            <a:avLst/>
          </a:prstGeom>
        </p:spPr>
      </p:pic>
      <p:pic>
        <p:nvPicPr>
          <p:cNvPr id="6" name="5 Imagen" descr="descarga.jpg">
            <a:extLst>
              <a:ext uri="{FF2B5EF4-FFF2-40B4-BE49-F238E27FC236}">
                <a16:creationId xmlns:a16="http://schemas.microsoft.com/office/drawing/2014/main" id="{6721DA1B-10B7-4787-9F45-736FC79C7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973" y="4587888"/>
            <a:ext cx="2162175" cy="21145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DEAA12-2137-4D7B-9FCD-9F28FA135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779" y="2353541"/>
            <a:ext cx="4558393" cy="25527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299C220-38C4-49E7-A175-8451915AF223}"/>
              </a:ext>
            </a:extLst>
          </p:cNvPr>
          <p:cNvSpPr txBox="1"/>
          <p:nvPr/>
        </p:nvSpPr>
        <p:spPr>
          <a:xfrm>
            <a:off x="1505611" y="7191388"/>
            <a:ext cx="33020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3-7 AÑOS DE EDAD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F7F943-9B83-4EF7-9CFB-20D7D2F1F63A}"/>
              </a:ext>
            </a:extLst>
          </p:cNvPr>
          <p:cNvSpPr txBox="1"/>
          <p:nvPr/>
        </p:nvSpPr>
        <p:spPr>
          <a:xfrm>
            <a:off x="4807626" y="3629891"/>
            <a:ext cx="2327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chemeClr val="accent1"/>
                </a:solidFill>
              </a:rPr>
              <a:t>In</a:t>
            </a:r>
            <a:r>
              <a:rPr lang="es-ES" sz="6000" dirty="0" err="1">
                <a:solidFill>
                  <a:srgbClr val="FFC000"/>
                </a:solidFill>
              </a:rPr>
              <a:t>Pro</a:t>
            </a:r>
            <a:r>
              <a:rPr lang="es-ES" sz="6000" dirty="0" err="1"/>
              <a:t>S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13B944-CD9B-4F3C-ACA5-75C4D7107ED8}"/>
              </a:ext>
            </a:extLst>
          </p:cNvPr>
          <p:cNvSpPr txBox="1"/>
          <p:nvPr/>
        </p:nvSpPr>
        <p:spPr>
          <a:xfrm>
            <a:off x="8402654" y="5192749"/>
            <a:ext cx="330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21 escuelas seleccionadas al azar en la provincia de Alicante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6BBC85F-2532-4F1E-9EF5-3C70214FFDA8}"/>
              </a:ext>
            </a:extLst>
          </p:cNvPr>
          <p:cNvSpPr txBox="1"/>
          <p:nvPr/>
        </p:nvSpPr>
        <p:spPr>
          <a:xfrm>
            <a:off x="902118" y="1743836"/>
            <a:ext cx="343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/>
                </a:solidFill>
              </a:rPr>
              <a:t>Febrero a Mayo 2016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6D8AE3D-D440-4F8B-BF16-50F2423E7554}"/>
              </a:ext>
            </a:extLst>
          </p:cNvPr>
          <p:cNvSpPr txBox="1"/>
          <p:nvPr/>
        </p:nvSpPr>
        <p:spPr>
          <a:xfrm>
            <a:off x="7643778" y="6428509"/>
            <a:ext cx="485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1700 potenciales participantes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620 niños devuelven la información </a:t>
            </a:r>
            <a:r>
              <a:rPr lang="en-US" sz="2400" dirty="0"/>
              <a:t>(</a:t>
            </a:r>
            <a:r>
              <a:rPr lang="en-US" sz="2400" dirty="0" err="1"/>
              <a:t>tasa</a:t>
            </a:r>
            <a:r>
              <a:rPr lang="en-US" sz="2400" dirty="0"/>
              <a:t> de </a:t>
            </a:r>
            <a:r>
              <a:rPr lang="en-US" sz="2400" dirty="0" err="1"/>
              <a:t>participación</a:t>
            </a:r>
            <a:r>
              <a:rPr lang="en-US" sz="2400" dirty="0"/>
              <a:t> 37%)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930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 dirty="0"/>
          </a:p>
          <a:p>
            <a:r>
              <a:rPr lang="es-ES" sz="4267" dirty="0"/>
              <a:t>Variables recogidas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23519EE-AE86-4A9C-8FE4-DA4F58401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30" y="3144675"/>
            <a:ext cx="6768978" cy="46651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E92AE5-74F6-41C3-8365-28BF9880B9DD}"/>
              </a:ext>
            </a:extLst>
          </p:cNvPr>
          <p:cNvSpPr txBox="1"/>
          <p:nvPr/>
        </p:nvSpPr>
        <p:spPr>
          <a:xfrm>
            <a:off x="563184" y="2248525"/>
            <a:ext cx="5088108" cy="4924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600" b="1" dirty="0"/>
              <a:t>PROCESAMIENTO SENSORIAL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BC643-68B3-487F-B77E-C33B050171AB}"/>
              </a:ext>
            </a:extLst>
          </p:cNvPr>
          <p:cNvSpPr txBox="1"/>
          <p:nvPr/>
        </p:nvSpPr>
        <p:spPr>
          <a:xfrm>
            <a:off x="7353508" y="2248525"/>
            <a:ext cx="5088108" cy="4924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600" b="1" dirty="0"/>
              <a:t>DIETA MEDITERRÁNEA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A115A34-6F21-463A-8F2C-DD9ACF54B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064" y="3125557"/>
            <a:ext cx="6452736" cy="466519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AA684A9-DEDC-4C83-9886-427A15F5CDFC}"/>
              </a:ext>
            </a:extLst>
          </p:cNvPr>
          <p:cNvSpPr txBox="1"/>
          <p:nvPr/>
        </p:nvSpPr>
        <p:spPr>
          <a:xfrm>
            <a:off x="10163331" y="8049718"/>
            <a:ext cx="227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(Serra-</a:t>
            </a:r>
            <a:r>
              <a:rPr lang="es-ES" dirty="0" err="1"/>
              <a:t>Majem</a:t>
            </a:r>
            <a:r>
              <a:rPr lang="es-ES" dirty="0"/>
              <a:t>, 2004)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AEF207D-AD58-4DBD-B5F0-5B1B668C81E7}"/>
              </a:ext>
            </a:extLst>
          </p:cNvPr>
          <p:cNvSpPr txBox="1"/>
          <p:nvPr/>
        </p:nvSpPr>
        <p:spPr>
          <a:xfrm>
            <a:off x="3432749" y="7862128"/>
            <a:ext cx="295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</a:t>
            </a:r>
            <a:r>
              <a:rPr lang="es-ES" dirty="0" err="1"/>
              <a:t>Beaudry-Bellefeuille</a:t>
            </a:r>
            <a:r>
              <a:rPr lang="es-ES" dirty="0"/>
              <a:t>, 2015)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56D8CD-F9FE-4D2D-9049-F1C16D34B4F1}"/>
              </a:ext>
            </a:extLst>
          </p:cNvPr>
          <p:cNvSpPr txBox="1"/>
          <p:nvPr/>
        </p:nvSpPr>
        <p:spPr>
          <a:xfrm>
            <a:off x="3432749" y="8213581"/>
            <a:ext cx="295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(Román-Oyola, R, 2010)</a:t>
            </a:r>
          </a:p>
        </p:txBody>
      </p:sp>
    </p:spTree>
    <p:extLst>
      <p:ext uri="{BB962C8B-B14F-4D97-AF65-F5344CB8AC3E}">
        <p14:creationId xmlns:p14="http://schemas.microsoft.com/office/powerpoint/2010/main" val="423758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2B9898F-21B9-456B-A1A2-07392068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4" y="181782"/>
            <a:ext cx="3999345" cy="119470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69EC599-F38B-469F-9E77-394CA132386F}"/>
              </a:ext>
            </a:extLst>
          </p:cNvPr>
          <p:cNvSpPr txBox="1">
            <a:spLocks/>
          </p:cNvSpPr>
          <p:nvPr/>
        </p:nvSpPr>
        <p:spPr>
          <a:xfrm>
            <a:off x="563184" y="213192"/>
            <a:ext cx="8456432" cy="1182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7500" lnSpcReduction="10000"/>
          </a:bodyPr>
          <a:lstStyle>
            <a:lvl1pPr algn="l" defTabSz="130046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827" kern="1200" spc="-7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267" dirty="0"/>
          </a:p>
          <a:p>
            <a:r>
              <a:rPr lang="es-ES" sz="4267" dirty="0"/>
              <a:t>Variables recogidas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E92AE5-74F6-41C3-8365-28BF9880B9DD}"/>
              </a:ext>
            </a:extLst>
          </p:cNvPr>
          <p:cNvSpPr txBox="1"/>
          <p:nvPr/>
        </p:nvSpPr>
        <p:spPr>
          <a:xfrm>
            <a:off x="563184" y="2048470"/>
            <a:ext cx="5088108" cy="8925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600" b="1" dirty="0"/>
              <a:t>ALTERACIÓN DEL PROCESAMIENTO SENSORIAL (PS)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BC643-68B3-487F-B77E-C33B050171AB}"/>
              </a:ext>
            </a:extLst>
          </p:cNvPr>
          <p:cNvSpPr txBox="1"/>
          <p:nvPr/>
        </p:nvSpPr>
        <p:spPr>
          <a:xfrm>
            <a:off x="7353508" y="2248525"/>
            <a:ext cx="5088108" cy="4924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600" b="1" dirty="0"/>
              <a:t>DIETA MEDITERRÁNEA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AEF207D-AD58-4DBD-B5F0-5B1B668C81E7}"/>
              </a:ext>
            </a:extLst>
          </p:cNvPr>
          <p:cNvSpPr txBox="1"/>
          <p:nvPr/>
        </p:nvSpPr>
        <p:spPr>
          <a:xfrm>
            <a:off x="3432749" y="7862128"/>
            <a:ext cx="295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</a:t>
            </a:r>
            <a:r>
              <a:rPr lang="es-ES" dirty="0" err="1"/>
              <a:t>Beaudry-Bellefeuille</a:t>
            </a:r>
            <a:r>
              <a:rPr lang="es-ES" dirty="0"/>
              <a:t>, 2015)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56D8CD-F9FE-4D2D-9049-F1C16D34B4F1}"/>
              </a:ext>
            </a:extLst>
          </p:cNvPr>
          <p:cNvSpPr txBox="1"/>
          <p:nvPr/>
        </p:nvSpPr>
        <p:spPr>
          <a:xfrm>
            <a:off x="3432749" y="8213581"/>
            <a:ext cx="295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(Román-Oyola, R, 2010)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56E56C3B-6367-4481-8650-DCBA71E33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204727"/>
              </p:ext>
            </p:extLst>
          </p:nvPr>
        </p:nvGraphicFramePr>
        <p:xfrm>
          <a:off x="251521" y="3125557"/>
          <a:ext cx="5886045" cy="581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441">
                <a:tc>
                  <a:txBody>
                    <a:bodyPr/>
                    <a:lstStyle/>
                    <a:p>
                      <a:pPr algn="ctr"/>
                      <a:endParaRPr lang="es-ES_tradnl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Resultado bruto por subescala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No alteración 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Alteración 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440">
                <a:tc>
                  <a:txBody>
                    <a:bodyPr/>
                    <a:lstStyle/>
                    <a:p>
                      <a:pPr algn="ctr"/>
                      <a:r>
                        <a:rPr lang="es-ES_tradnl" sz="1800" b="1" dirty="0">
                          <a:solidFill>
                            <a:schemeClr val="bg1"/>
                          </a:solidFill>
                        </a:rPr>
                        <a:t>Sensibilidad</a:t>
                      </a:r>
                      <a:r>
                        <a:rPr lang="es-ES_tradnl" sz="1800" b="1" baseline="0" dirty="0">
                          <a:solidFill>
                            <a:schemeClr val="bg1"/>
                          </a:solidFill>
                        </a:rPr>
                        <a:t> táctil</a:t>
                      </a:r>
                      <a:endParaRPr lang="es-ES_tradnl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/35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35 – 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29</a:t>
                      </a:r>
                      <a:r>
                        <a:rPr lang="es-ES_tradnl" sz="1800" baseline="0" dirty="0"/>
                        <a:t> – 7</a:t>
                      </a:r>
                      <a:endParaRPr lang="es-ES_tradnl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393">
                <a:tc>
                  <a:txBody>
                    <a:bodyPr/>
                    <a:lstStyle/>
                    <a:p>
                      <a:pPr algn="ctr"/>
                      <a:r>
                        <a:rPr lang="es-ES_tradnl" sz="1800" b="1" dirty="0">
                          <a:solidFill>
                            <a:schemeClr val="bg1"/>
                          </a:solidFill>
                        </a:rPr>
                        <a:t>Sensibilidad gustativa/</a:t>
                      </a:r>
                      <a:r>
                        <a:rPr lang="es-ES_tradnl" sz="1800" b="1" baseline="0" dirty="0">
                          <a:solidFill>
                            <a:schemeClr val="bg1"/>
                          </a:solidFill>
                        </a:rPr>
                        <a:t> olfativa</a:t>
                      </a:r>
                      <a:endParaRPr lang="es-ES_tradnl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/20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20 – 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14 –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08">
                <a:tc>
                  <a:txBody>
                    <a:bodyPr/>
                    <a:lstStyle/>
                    <a:p>
                      <a:pPr algn="ctr"/>
                      <a:r>
                        <a:rPr lang="es-ES_tradnl" sz="1800" b="1" dirty="0">
                          <a:solidFill>
                            <a:schemeClr val="bg1"/>
                          </a:solidFill>
                        </a:rPr>
                        <a:t>Sensibilidad al movimiento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/15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15 – 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12 –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908">
                <a:tc>
                  <a:txBody>
                    <a:bodyPr/>
                    <a:lstStyle/>
                    <a:p>
                      <a:pPr algn="ctr"/>
                      <a:r>
                        <a:rPr lang="es-ES_tradnl" sz="1800" b="1" dirty="0">
                          <a:solidFill>
                            <a:schemeClr val="bg1"/>
                          </a:solidFill>
                        </a:rPr>
                        <a:t>Búsqueda</a:t>
                      </a:r>
                      <a:r>
                        <a:rPr lang="es-ES_tradnl" sz="1800" b="1" baseline="0" dirty="0">
                          <a:solidFill>
                            <a:schemeClr val="bg1"/>
                          </a:solidFill>
                        </a:rPr>
                        <a:t> de sensaciones</a:t>
                      </a:r>
                      <a:endParaRPr lang="es-ES_tradnl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/35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35 – 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26 – 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440">
                <a:tc>
                  <a:txBody>
                    <a:bodyPr/>
                    <a:lstStyle/>
                    <a:p>
                      <a:pPr algn="ctr"/>
                      <a:r>
                        <a:rPr lang="es-ES_tradnl" sz="1800" b="1" dirty="0">
                          <a:solidFill>
                            <a:schemeClr val="bg1"/>
                          </a:solidFill>
                        </a:rPr>
                        <a:t>Filtrado</a:t>
                      </a:r>
                      <a:r>
                        <a:rPr lang="es-ES_tradnl" sz="1800" b="1" baseline="0" dirty="0">
                          <a:solidFill>
                            <a:schemeClr val="bg1"/>
                          </a:solidFill>
                        </a:rPr>
                        <a:t> auditivo</a:t>
                      </a:r>
                      <a:endParaRPr lang="es-ES_tradnl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/30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30 – 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22 –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668">
                <a:tc>
                  <a:txBody>
                    <a:bodyPr/>
                    <a:lstStyle/>
                    <a:p>
                      <a:pPr algn="ctr"/>
                      <a:r>
                        <a:rPr lang="es-ES_tradnl" sz="1800" b="1" dirty="0">
                          <a:solidFill>
                            <a:schemeClr val="bg1"/>
                          </a:solidFill>
                        </a:rPr>
                        <a:t>Baja energía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/30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30 – 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25 –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1393">
                <a:tc>
                  <a:txBody>
                    <a:bodyPr/>
                    <a:lstStyle/>
                    <a:p>
                      <a:pPr algn="ctr"/>
                      <a:r>
                        <a:rPr lang="es-ES_tradnl" sz="1800" b="1" dirty="0">
                          <a:solidFill>
                            <a:schemeClr val="bg1"/>
                          </a:solidFill>
                        </a:rPr>
                        <a:t>Sensibilidad</a:t>
                      </a:r>
                      <a:r>
                        <a:rPr lang="es-ES_tradnl" sz="1800" b="1" baseline="0" dirty="0">
                          <a:solidFill>
                            <a:schemeClr val="bg1"/>
                          </a:solidFill>
                        </a:rPr>
                        <a:t> visual y auditiva</a:t>
                      </a:r>
                      <a:endParaRPr lang="es-ES_tradnl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/25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25 - 19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18 - 5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7926">
                <a:tc>
                  <a:txBody>
                    <a:bodyPr/>
                    <a:lstStyle/>
                    <a:p>
                      <a:pPr algn="ctr"/>
                      <a:r>
                        <a:rPr lang="es-ES_tradnl" sz="1800" b="1" dirty="0">
                          <a:solidFill>
                            <a:schemeClr val="tx1"/>
                          </a:solidFill>
                        </a:rPr>
                        <a:t>TOTAL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/190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190 - 155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/>
                        <a:t>154</a:t>
                      </a:r>
                      <a:r>
                        <a:rPr lang="es-ES_tradnl" sz="1800" baseline="0" dirty="0"/>
                        <a:t> - 38</a:t>
                      </a:r>
                      <a:endParaRPr lang="es-ES_tradnl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90E13ACA-0D8E-48B6-84E4-EFC2A31DA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522748"/>
              </p:ext>
            </p:extLst>
          </p:nvPr>
        </p:nvGraphicFramePr>
        <p:xfrm>
          <a:off x="7994073" y="3311237"/>
          <a:ext cx="4447543" cy="4193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422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theme/theme1.xml><?xml version="1.0" encoding="utf-8"?>
<a:theme xmlns:a="http://schemas.openxmlformats.org/drawingml/2006/main" name="Retrospección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298</TotalTime>
  <Words>526</Words>
  <Application>Microsoft Office PowerPoint</Application>
  <PresentationFormat>Personalizado</PresentationFormat>
  <Paragraphs>101</Paragraphs>
  <Slides>17</Slides>
  <Notes>15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 Narrow</vt:lpstr>
      <vt:lpstr>Calibri</vt:lpstr>
      <vt:lpstr>Calibri Light</vt:lpstr>
      <vt:lpstr>Helvetica Neue</vt:lpstr>
      <vt:lpstr>Helvetica Neue Thin</vt:lpstr>
      <vt:lpstr>NewBaskervilleStd-Roman</vt:lpstr>
      <vt:lpstr>Times</vt:lpstr>
      <vt:lpstr>Wingdings</vt:lpstr>
      <vt:lpstr>Retrospección</vt:lpstr>
      <vt:lpstr>Document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emnav</dc:creator>
  <cp:lastModifiedBy>emnavarretem@outlook.es</cp:lastModifiedBy>
  <cp:revision>22</cp:revision>
  <dcterms:modified xsi:type="dcterms:W3CDTF">2019-11-12T07:39:54Z</dcterms:modified>
</cp:coreProperties>
</file>